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7" r:id="rId5"/>
    <p:sldId id="301" r:id="rId6"/>
    <p:sldId id="259" r:id="rId7"/>
    <p:sldId id="270" r:id="rId8"/>
    <p:sldId id="271" r:id="rId9"/>
    <p:sldId id="272" r:id="rId10"/>
    <p:sldId id="273" r:id="rId11"/>
    <p:sldId id="303" r:id="rId12"/>
    <p:sldId id="300" r:id="rId13"/>
    <p:sldId id="306" r:id="rId14"/>
    <p:sldId id="304" r:id="rId15"/>
    <p:sldId id="314" r:id="rId16"/>
    <p:sldId id="316" r:id="rId17"/>
    <p:sldId id="317" r:id="rId18"/>
    <p:sldId id="319" r:id="rId19"/>
    <p:sldId id="320" r:id="rId20"/>
    <p:sldId id="312" r:id="rId21"/>
    <p:sldId id="308" r:id="rId22"/>
    <p:sldId id="310" r:id="rId23"/>
    <p:sldId id="260" r:id="rId24"/>
    <p:sldId id="278" r:id="rId25"/>
    <p:sldId id="279" r:id="rId26"/>
    <p:sldId id="280" r:id="rId27"/>
    <p:sldId id="281" r:id="rId28"/>
    <p:sldId id="282" r:id="rId29"/>
    <p:sldId id="283" r:id="rId30"/>
    <p:sldId id="262" r:id="rId31"/>
    <p:sldId id="288" r:id="rId32"/>
    <p:sldId id="289" r:id="rId33"/>
    <p:sldId id="302" r:id="rId34"/>
    <p:sldId id="321" r:id="rId35"/>
    <p:sldId id="263" r:id="rId36"/>
    <p:sldId id="264" r:id="rId37"/>
    <p:sldId id="265" r:id="rId38"/>
    <p:sldId id="293" r:id="rId39"/>
    <p:sldId id="292" r:id="rId40"/>
    <p:sldId id="291" r:id="rId41"/>
    <p:sldId id="290" r:id="rId42"/>
    <p:sldId id="266" r:id="rId4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อัธยา รักสวน" initials="อร" lastIdx="2" clrIdx="0">
    <p:extLst>
      <p:ext uri="{19B8F6BF-5375-455C-9EA6-DF929625EA0E}">
        <p15:presenceInfo xmlns:p15="http://schemas.microsoft.com/office/powerpoint/2012/main" userId="e255ee9daa87a8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CD557-BD48-4380-B27E-B0A7889D541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6C42B16-6EC8-4A4C-9F89-35D3D7025052}">
      <dgm:prSet phldrT="[ข้อความ]" custT="1"/>
      <dgm:spPr>
        <a:solidFill>
          <a:srgbClr val="EEB8D8"/>
        </a:solidFill>
      </dgm:spPr>
      <dgm:t>
        <a:bodyPr/>
        <a:lstStyle/>
        <a:p>
          <a:r>
            <a:rPr lang="en-US" sz="4500" dirty="0">
              <a:solidFill>
                <a:schemeClr val="tx1"/>
              </a:solidFill>
            </a:rPr>
            <a:t>Participants</a:t>
          </a:r>
          <a:endParaRPr lang="th-TH" sz="4500" dirty="0">
            <a:solidFill>
              <a:schemeClr val="tx1"/>
            </a:solidFill>
          </a:endParaRPr>
        </a:p>
      </dgm:t>
    </dgm:pt>
    <dgm:pt modelId="{03123EF9-FB73-49FA-9B2D-7CB148102241}" type="parTrans" cxnId="{510A523F-0533-42D5-9AE1-6232A8956B1C}">
      <dgm:prSet/>
      <dgm:spPr/>
      <dgm:t>
        <a:bodyPr/>
        <a:lstStyle/>
        <a:p>
          <a:endParaRPr lang="th-TH"/>
        </a:p>
      </dgm:t>
    </dgm:pt>
    <dgm:pt modelId="{0C6D0C0D-6353-4C1A-8E3D-8E26974A46F5}" type="sibTrans" cxnId="{510A523F-0533-42D5-9AE1-6232A8956B1C}">
      <dgm:prSet/>
      <dgm:spPr/>
      <dgm:t>
        <a:bodyPr/>
        <a:lstStyle/>
        <a:p>
          <a:endParaRPr lang="th-TH"/>
        </a:p>
      </dgm:t>
    </dgm:pt>
    <dgm:pt modelId="{E775DE68-C588-4B00-916E-A14EBDE50D9F}">
      <dgm:prSet phldrT="[ข้อความ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4400" dirty="0">
              <a:solidFill>
                <a:schemeClr val="tx1"/>
              </a:solidFill>
            </a:rPr>
            <a:t>Dexmedetomidine </a:t>
          </a:r>
          <a:endParaRPr lang="th-TH" sz="4400" dirty="0">
            <a:solidFill>
              <a:schemeClr val="tx1"/>
            </a:solidFill>
          </a:endParaRPr>
        </a:p>
      </dgm:t>
    </dgm:pt>
    <dgm:pt modelId="{70F61CD6-3759-4C3E-926D-649FD07D75A9}" type="parTrans" cxnId="{3E2FA622-74FC-404B-A25B-58DA07BFA798}">
      <dgm:prSet/>
      <dgm:spPr/>
      <dgm:t>
        <a:bodyPr/>
        <a:lstStyle/>
        <a:p>
          <a:endParaRPr lang="th-TH"/>
        </a:p>
      </dgm:t>
    </dgm:pt>
    <dgm:pt modelId="{EAE4B1E0-11C0-4B20-A77F-2A61F3A26AB0}" type="sibTrans" cxnId="{3E2FA622-74FC-404B-A25B-58DA07BFA798}">
      <dgm:prSet/>
      <dgm:spPr/>
      <dgm:t>
        <a:bodyPr/>
        <a:lstStyle/>
        <a:p>
          <a:endParaRPr lang="th-TH"/>
        </a:p>
      </dgm:t>
    </dgm:pt>
    <dgm:pt modelId="{B0B4B244-81B0-4B3F-B3BB-E1790D1AE2D1}">
      <dgm:prSet phldrT="[ข้อความ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4400" dirty="0">
              <a:solidFill>
                <a:schemeClr val="tx1"/>
              </a:solidFill>
            </a:rPr>
            <a:t>Propofol </a:t>
          </a:r>
          <a:endParaRPr lang="th-TH" sz="4400" dirty="0">
            <a:solidFill>
              <a:schemeClr val="tx1"/>
            </a:solidFill>
          </a:endParaRPr>
        </a:p>
      </dgm:t>
    </dgm:pt>
    <dgm:pt modelId="{A7A034A8-2154-47B4-86D9-3608E676E7B3}" type="parTrans" cxnId="{EB7C7034-7BAE-4F05-8873-111140B28F58}">
      <dgm:prSet/>
      <dgm:spPr/>
      <dgm:t>
        <a:bodyPr/>
        <a:lstStyle/>
        <a:p>
          <a:endParaRPr lang="th-TH"/>
        </a:p>
      </dgm:t>
    </dgm:pt>
    <dgm:pt modelId="{8B8F235B-5985-4004-ADFC-718D8088D756}" type="sibTrans" cxnId="{EB7C7034-7BAE-4F05-8873-111140B28F58}">
      <dgm:prSet/>
      <dgm:spPr/>
      <dgm:t>
        <a:bodyPr/>
        <a:lstStyle/>
        <a:p>
          <a:endParaRPr lang="th-TH"/>
        </a:p>
      </dgm:t>
    </dgm:pt>
    <dgm:pt modelId="{D7F7853C-6611-40A0-B319-522291626D99}" type="pres">
      <dgm:prSet presAssocID="{AA0CD557-BD48-4380-B27E-B0A7889D54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00B550-13E6-420B-826E-4182FB6436E6}" type="pres">
      <dgm:prSet presAssocID="{96C42B16-6EC8-4A4C-9F89-35D3D7025052}" presName="hierRoot1" presStyleCnt="0">
        <dgm:presLayoutVars>
          <dgm:hierBranch val="init"/>
        </dgm:presLayoutVars>
      </dgm:prSet>
      <dgm:spPr/>
    </dgm:pt>
    <dgm:pt modelId="{CE1443F2-36DF-499A-BBD0-70977EA027E4}" type="pres">
      <dgm:prSet presAssocID="{96C42B16-6EC8-4A4C-9F89-35D3D7025052}" presName="rootComposite1" presStyleCnt="0"/>
      <dgm:spPr/>
    </dgm:pt>
    <dgm:pt modelId="{B4C3CD60-243C-45CD-9992-69532398E436}" type="pres">
      <dgm:prSet presAssocID="{96C42B16-6EC8-4A4C-9F89-35D3D7025052}" presName="rootText1" presStyleLbl="node0" presStyleIdx="0" presStyleCnt="1" custScaleX="170805" custScaleY="116417">
        <dgm:presLayoutVars>
          <dgm:chPref val="3"/>
        </dgm:presLayoutVars>
      </dgm:prSet>
      <dgm:spPr/>
    </dgm:pt>
    <dgm:pt modelId="{0235B5A4-BB1C-4C4C-8B3F-258E378B3D8E}" type="pres">
      <dgm:prSet presAssocID="{96C42B16-6EC8-4A4C-9F89-35D3D7025052}" presName="rootConnector1" presStyleLbl="node1" presStyleIdx="0" presStyleCnt="0"/>
      <dgm:spPr/>
    </dgm:pt>
    <dgm:pt modelId="{EC0CA80A-4C9B-4CC6-9B08-0DFB08D03617}" type="pres">
      <dgm:prSet presAssocID="{96C42B16-6EC8-4A4C-9F89-35D3D7025052}" presName="hierChild2" presStyleCnt="0"/>
      <dgm:spPr/>
    </dgm:pt>
    <dgm:pt modelId="{C074CC97-E428-4EB0-A4A2-2D49D1EC5007}" type="pres">
      <dgm:prSet presAssocID="{70F61CD6-3759-4C3E-926D-649FD07D75A9}" presName="Name37" presStyleLbl="parChTrans1D2" presStyleIdx="0" presStyleCnt="2"/>
      <dgm:spPr/>
    </dgm:pt>
    <dgm:pt modelId="{34EA095D-BE98-41EE-9F83-A77655FD0720}" type="pres">
      <dgm:prSet presAssocID="{E775DE68-C588-4B00-916E-A14EBDE50D9F}" presName="hierRoot2" presStyleCnt="0">
        <dgm:presLayoutVars>
          <dgm:hierBranch val="init"/>
        </dgm:presLayoutVars>
      </dgm:prSet>
      <dgm:spPr/>
    </dgm:pt>
    <dgm:pt modelId="{1050CEE5-7898-4965-8784-51E9C8FA270C}" type="pres">
      <dgm:prSet presAssocID="{E775DE68-C588-4B00-916E-A14EBDE50D9F}" presName="rootComposite" presStyleCnt="0"/>
      <dgm:spPr/>
    </dgm:pt>
    <dgm:pt modelId="{2E80B198-7A01-4048-8AC1-80AE4A3C126A}" type="pres">
      <dgm:prSet presAssocID="{E775DE68-C588-4B00-916E-A14EBDE50D9F}" presName="rootText" presStyleLbl="node2" presStyleIdx="0" presStyleCnt="2" custScaleX="248769" custScaleY="100353">
        <dgm:presLayoutVars>
          <dgm:chPref val="3"/>
        </dgm:presLayoutVars>
      </dgm:prSet>
      <dgm:spPr/>
    </dgm:pt>
    <dgm:pt modelId="{20B74DA6-DF70-4268-A961-6DBFF7824A9A}" type="pres">
      <dgm:prSet presAssocID="{E775DE68-C588-4B00-916E-A14EBDE50D9F}" presName="rootConnector" presStyleLbl="node2" presStyleIdx="0" presStyleCnt="2"/>
      <dgm:spPr/>
    </dgm:pt>
    <dgm:pt modelId="{54963D81-2E26-46B9-95A7-3E56240523AA}" type="pres">
      <dgm:prSet presAssocID="{E775DE68-C588-4B00-916E-A14EBDE50D9F}" presName="hierChild4" presStyleCnt="0"/>
      <dgm:spPr/>
    </dgm:pt>
    <dgm:pt modelId="{BD1CBB67-EE2D-4293-B3B9-1AD9CF15635F}" type="pres">
      <dgm:prSet presAssocID="{E775DE68-C588-4B00-916E-A14EBDE50D9F}" presName="hierChild5" presStyleCnt="0"/>
      <dgm:spPr/>
    </dgm:pt>
    <dgm:pt modelId="{273585AC-8D59-4FCE-97F7-DB15436FC4D9}" type="pres">
      <dgm:prSet presAssocID="{A7A034A8-2154-47B4-86D9-3608E676E7B3}" presName="Name37" presStyleLbl="parChTrans1D2" presStyleIdx="1" presStyleCnt="2"/>
      <dgm:spPr/>
    </dgm:pt>
    <dgm:pt modelId="{F80727E2-B464-45D3-8B51-BB0F223A1F22}" type="pres">
      <dgm:prSet presAssocID="{B0B4B244-81B0-4B3F-B3BB-E1790D1AE2D1}" presName="hierRoot2" presStyleCnt="0">
        <dgm:presLayoutVars>
          <dgm:hierBranch val="init"/>
        </dgm:presLayoutVars>
      </dgm:prSet>
      <dgm:spPr/>
    </dgm:pt>
    <dgm:pt modelId="{7773C1D8-244C-4CF5-B03C-7763C6239C07}" type="pres">
      <dgm:prSet presAssocID="{B0B4B244-81B0-4B3F-B3BB-E1790D1AE2D1}" presName="rootComposite" presStyleCnt="0"/>
      <dgm:spPr/>
    </dgm:pt>
    <dgm:pt modelId="{0523339F-D3B9-4743-B14A-A60998A170E3}" type="pres">
      <dgm:prSet presAssocID="{B0B4B244-81B0-4B3F-B3BB-E1790D1AE2D1}" presName="rootText" presStyleLbl="node2" presStyleIdx="1" presStyleCnt="2" custScaleX="187146" custScaleY="96796">
        <dgm:presLayoutVars>
          <dgm:chPref val="3"/>
        </dgm:presLayoutVars>
      </dgm:prSet>
      <dgm:spPr/>
    </dgm:pt>
    <dgm:pt modelId="{E353B38A-660B-4436-9153-82399B4C2F4E}" type="pres">
      <dgm:prSet presAssocID="{B0B4B244-81B0-4B3F-B3BB-E1790D1AE2D1}" presName="rootConnector" presStyleLbl="node2" presStyleIdx="1" presStyleCnt="2"/>
      <dgm:spPr/>
    </dgm:pt>
    <dgm:pt modelId="{6D6EEA62-0E2B-4B09-BA2E-97D36355D224}" type="pres">
      <dgm:prSet presAssocID="{B0B4B244-81B0-4B3F-B3BB-E1790D1AE2D1}" presName="hierChild4" presStyleCnt="0"/>
      <dgm:spPr/>
    </dgm:pt>
    <dgm:pt modelId="{7287EE2D-0C4D-489C-938B-79EB9EFB99BC}" type="pres">
      <dgm:prSet presAssocID="{B0B4B244-81B0-4B3F-B3BB-E1790D1AE2D1}" presName="hierChild5" presStyleCnt="0"/>
      <dgm:spPr/>
    </dgm:pt>
    <dgm:pt modelId="{9870E7FA-56F0-4AF4-9A2E-7A972D7C911B}" type="pres">
      <dgm:prSet presAssocID="{96C42B16-6EC8-4A4C-9F89-35D3D7025052}" presName="hierChild3" presStyleCnt="0"/>
      <dgm:spPr/>
    </dgm:pt>
  </dgm:ptLst>
  <dgm:cxnLst>
    <dgm:cxn modelId="{3E2FA622-74FC-404B-A25B-58DA07BFA798}" srcId="{96C42B16-6EC8-4A4C-9F89-35D3D7025052}" destId="{E775DE68-C588-4B00-916E-A14EBDE50D9F}" srcOrd="0" destOrd="0" parTransId="{70F61CD6-3759-4C3E-926D-649FD07D75A9}" sibTransId="{EAE4B1E0-11C0-4B20-A77F-2A61F3A26AB0}"/>
    <dgm:cxn modelId="{A53B2E32-283A-4259-A418-56F4B3FAA896}" type="presOf" srcId="{A7A034A8-2154-47B4-86D9-3608E676E7B3}" destId="{273585AC-8D59-4FCE-97F7-DB15436FC4D9}" srcOrd="0" destOrd="0" presId="urn:microsoft.com/office/officeart/2005/8/layout/orgChart1"/>
    <dgm:cxn modelId="{EB7C7034-7BAE-4F05-8873-111140B28F58}" srcId="{96C42B16-6EC8-4A4C-9F89-35D3D7025052}" destId="{B0B4B244-81B0-4B3F-B3BB-E1790D1AE2D1}" srcOrd="1" destOrd="0" parTransId="{A7A034A8-2154-47B4-86D9-3608E676E7B3}" sibTransId="{8B8F235B-5985-4004-ADFC-718D8088D756}"/>
    <dgm:cxn modelId="{AFACBF36-536B-45B5-BB9A-9DEE7E4DA77B}" type="presOf" srcId="{96C42B16-6EC8-4A4C-9F89-35D3D7025052}" destId="{B4C3CD60-243C-45CD-9992-69532398E436}" srcOrd="0" destOrd="0" presId="urn:microsoft.com/office/officeart/2005/8/layout/orgChart1"/>
    <dgm:cxn modelId="{510A523F-0533-42D5-9AE1-6232A8956B1C}" srcId="{AA0CD557-BD48-4380-B27E-B0A7889D5413}" destId="{96C42B16-6EC8-4A4C-9F89-35D3D7025052}" srcOrd="0" destOrd="0" parTransId="{03123EF9-FB73-49FA-9B2D-7CB148102241}" sibTransId="{0C6D0C0D-6353-4C1A-8E3D-8E26974A46F5}"/>
    <dgm:cxn modelId="{67EC915D-CD2B-4210-9C06-64090EBAC71A}" type="presOf" srcId="{E775DE68-C588-4B00-916E-A14EBDE50D9F}" destId="{20B74DA6-DF70-4268-A961-6DBFF7824A9A}" srcOrd="1" destOrd="0" presId="urn:microsoft.com/office/officeart/2005/8/layout/orgChart1"/>
    <dgm:cxn modelId="{DA9440A6-CA07-4C57-A395-0ADA457C3E9C}" type="presOf" srcId="{B0B4B244-81B0-4B3F-B3BB-E1790D1AE2D1}" destId="{E353B38A-660B-4436-9153-82399B4C2F4E}" srcOrd="1" destOrd="0" presId="urn:microsoft.com/office/officeart/2005/8/layout/orgChart1"/>
    <dgm:cxn modelId="{2E9F89C4-5E45-4273-839E-F87DD812719B}" type="presOf" srcId="{70F61CD6-3759-4C3E-926D-649FD07D75A9}" destId="{C074CC97-E428-4EB0-A4A2-2D49D1EC5007}" srcOrd="0" destOrd="0" presId="urn:microsoft.com/office/officeart/2005/8/layout/orgChart1"/>
    <dgm:cxn modelId="{E2286EC5-CB82-4650-A5DE-A2B8F98DEF72}" type="presOf" srcId="{AA0CD557-BD48-4380-B27E-B0A7889D5413}" destId="{D7F7853C-6611-40A0-B319-522291626D99}" srcOrd="0" destOrd="0" presId="urn:microsoft.com/office/officeart/2005/8/layout/orgChart1"/>
    <dgm:cxn modelId="{F70582D7-A17B-418E-B93F-7DA6FAF5A83D}" type="presOf" srcId="{B0B4B244-81B0-4B3F-B3BB-E1790D1AE2D1}" destId="{0523339F-D3B9-4743-B14A-A60998A170E3}" srcOrd="0" destOrd="0" presId="urn:microsoft.com/office/officeart/2005/8/layout/orgChart1"/>
    <dgm:cxn modelId="{A8B249D9-24C6-4CEE-8B0F-16F7990DB0D0}" type="presOf" srcId="{E775DE68-C588-4B00-916E-A14EBDE50D9F}" destId="{2E80B198-7A01-4048-8AC1-80AE4A3C126A}" srcOrd="0" destOrd="0" presId="urn:microsoft.com/office/officeart/2005/8/layout/orgChart1"/>
    <dgm:cxn modelId="{F2D13AF2-AEFD-4806-A741-806D78F76F26}" type="presOf" srcId="{96C42B16-6EC8-4A4C-9F89-35D3D7025052}" destId="{0235B5A4-BB1C-4C4C-8B3F-258E378B3D8E}" srcOrd="1" destOrd="0" presId="urn:microsoft.com/office/officeart/2005/8/layout/orgChart1"/>
    <dgm:cxn modelId="{41204375-F30D-4329-9DB9-FDF124E6807A}" type="presParOf" srcId="{D7F7853C-6611-40A0-B319-522291626D99}" destId="{E100B550-13E6-420B-826E-4182FB6436E6}" srcOrd="0" destOrd="0" presId="urn:microsoft.com/office/officeart/2005/8/layout/orgChart1"/>
    <dgm:cxn modelId="{9A1789F3-DC8F-43E4-857C-11C0AE875603}" type="presParOf" srcId="{E100B550-13E6-420B-826E-4182FB6436E6}" destId="{CE1443F2-36DF-499A-BBD0-70977EA027E4}" srcOrd="0" destOrd="0" presId="urn:microsoft.com/office/officeart/2005/8/layout/orgChart1"/>
    <dgm:cxn modelId="{AABAEBDF-B981-4D96-9339-E635F1F84369}" type="presParOf" srcId="{CE1443F2-36DF-499A-BBD0-70977EA027E4}" destId="{B4C3CD60-243C-45CD-9992-69532398E436}" srcOrd="0" destOrd="0" presId="urn:microsoft.com/office/officeart/2005/8/layout/orgChart1"/>
    <dgm:cxn modelId="{85F1671B-DBB8-4EB1-B404-51A05EBF4349}" type="presParOf" srcId="{CE1443F2-36DF-499A-BBD0-70977EA027E4}" destId="{0235B5A4-BB1C-4C4C-8B3F-258E378B3D8E}" srcOrd="1" destOrd="0" presId="urn:microsoft.com/office/officeart/2005/8/layout/orgChart1"/>
    <dgm:cxn modelId="{58A11BCA-BAC3-44EA-9FDB-D651C10E0C7B}" type="presParOf" srcId="{E100B550-13E6-420B-826E-4182FB6436E6}" destId="{EC0CA80A-4C9B-4CC6-9B08-0DFB08D03617}" srcOrd="1" destOrd="0" presId="urn:microsoft.com/office/officeart/2005/8/layout/orgChart1"/>
    <dgm:cxn modelId="{A5CE74CC-E0C5-4166-B29A-0A505D33519D}" type="presParOf" srcId="{EC0CA80A-4C9B-4CC6-9B08-0DFB08D03617}" destId="{C074CC97-E428-4EB0-A4A2-2D49D1EC5007}" srcOrd="0" destOrd="0" presId="urn:microsoft.com/office/officeart/2005/8/layout/orgChart1"/>
    <dgm:cxn modelId="{E8C015F7-5811-4D15-B761-F50803FE1B16}" type="presParOf" srcId="{EC0CA80A-4C9B-4CC6-9B08-0DFB08D03617}" destId="{34EA095D-BE98-41EE-9F83-A77655FD0720}" srcOrd="1" destOrd="0" presId="urn:microsoft.com/office/officeart/2005/8/layout/orgChart1"/>
    <dgm:cxn modelId="{8520782A-2FD4-410C-98E8-E892CE4C4551}" type="presParOf" srcId="{34EA095D-BE98-41EE-9F83-A77655FD0720}" destId="{1050CEE5-7898-4965-8784-51E9C8FA270C}" srcOrd="0" destOrd="0" presId="urn:microsoft.com/office/officeart/2005/8/layout/orgChart1"/>
    <dgm:cxn modelId="{191BA17B-0CD6-4A24-BD74-F99D134C9725}" type="presParOf" srcId="{1050CEE5-7898-4965-8784-51E9C8FA270C}" destId="{2E80B198-7A01-4048-8AC1-80AE4A3C126A}" srcOrd="0" destOrd="0" presId="urn:microsoft.com/office/officeart/2005/8/layout/orgChart1"/>
    <dgm:cxn modelId="{A30C17DD-B011-4BBB-B7C0-A3920818DB94}" type="presParOf" srcId="{1050CEE5-7898-4965-8784-51E9C8FA270C}" destId="{20B74DA6-DF70-4268-A961-6DBFF7824A9A}" srcOrd="1" destOrd="0" presId="urn:microsoft.com/office/officeart/2005/8/layout/orgChart1"/>
    <dgm:cxn modelId="{B0804EE6-42F1-4132-8A69-0007CBC182E7}" type="presParOf" srcId="{34EA095D-BE98-41EE-9F83-A77655FD0720}" destId="{54963D81-2E26-46B9-95A7-3E56240523AA}" srcOrd="1" destOrd="0" presId="urn:microsoft.com/office/officeart/2005/8/layout/orgChart1"/>
    <dgm:cxn modelId="{8AFDE225-CE35-4881-A70F-B85D713E56C4}" type="presParOf" srcId="{34EA095D-BE98-41EE-9F83-A77655FD0720}" destId="{BD1CBB67-EE2D-4293-B3B9-1AD9CF15635F}" srcOrd="2" destOrd="0" presId="urn:microsoft.com/office/officeart/2005/8/layout/orgChart1"/>
    <dgm:cxn modelId="{D9FDF3B8-4D57-4DCD-BB24-C97CD7BBCF2C}" type="presParOf" srcId="{EC0CA80A-4C9B-4CC6-9B08-0DFB08D03617}" destId="{273585AC-8D59-4FCE-97F7-DB15436FC4D9}" srcOrd="2" destOrd="0" presId="urn:microsoft.com/office/officeart/2005/8/layout/orgChart1"/>
    <dgm:cxn modelId="{D12A0F41-97E1-4C5F-8AC3-C6FCA1E59FDD}" type="presParOf" srcId="{EC0CA80A-4C9B-4CC6-9B08-0DFB08D03617}" destId="{F80727E2-B464-45D3-8B51-BB0F223A1F22}" srcOrd="3" destOrd="0" presId="urn:microsoft.com/office/officeart/2005/8/layout/orgChart1"/>
    <dgm:cxn modelId="{CD800BBF-60B9-4FF0-8826-8EC6E44D6BC0}" type="presParOf" srcId="{F80727E2-B464-45D3-8B51-BB0F223A1F22}" destId="{7773C1D8-244C-4CF5-B03C-7763C6239C07}" srcOrd="0" destOrd="0" presId="urn:microsoft.com/office/officeart/2005/8/layout/orgChart1"/>
    <dgm:cxn modelId="{BD2F0759-1638-48DA-8459-BEC3E4F996AA}" type="presParOf" srcId="{7773C1D8-244C-4CF5-B03C-7763C6239C07}" destId="{0523339F-D3B9-4743-B14A-A60998A170E3}" srcOrd="0" destOrd="0" presId="urn:microsoft.com/office/officeart/2005/8/layout/orgChart1"/>
    <dgm:cxn modelId="{72866B0B-16A0-4779-BA16-3167AF71878C}" type="presParOf" srcId="{7773C1D8-244C-4CF5-B03C-7763C6239C07}" destId="{E353B38A-660B-4436-9153-82399B4C2F4E}" srcOrd="1" destOrd="0" presId="urn:microsoft.com/office/officeart/2005/8/layout/orgChart1"/>
    <dgm:cxn modelId="{14E98661-CC3A-4815-BA09-B74D6FF5EE19}" type="presParOf" srcId="{F80727E2-B464-45D3-8B51-BB0F223A1F22}" destId="{6D6EEA62-0E2B-4B09-BA2E-97D36355D224}" srcOrd="1" destOrd="0" presId="urn:microsoft.com/office/officeart/2005/8/layout/orgChart1"/>
    <dgm:cxn modelId="{D6716994-6C39-45EB-871A-5897589A2978}" type="presParOf" srcId="{F80727E2-B464-45D3-8B51-BB0F223A1F22}" destId="{7287EE2D-0C4D-489C-938B-79EB9EFB99BC}" srcOrd="2" destOrd="0" presId="urn:microsoft.com/office/officeart/2005/8/layout/orgChart1"/>
    <dgm:cxn modelId="{9D92603E-2707-4B3E-A8A1-BAD274B85B51}" type="presParOf" srcId="{E100B550-13E6-420B-826E-4182FB6436E6}" destId="{9870E7FA-56F0-4AF4-9A2E-7A972D7C91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585AC-8D59-4FCE-97F7-DB15436FC4D9}">
      <dsp:nvSpPr>
        <dsp:cNvPr id="0" name=""/>
        <dsp:cNvSpPr/>
      </dsp:nvSpPr>
      <dsp:spPr>
        <a:xfrm>
          <a:off x="3922222" y="1361745"/>
          <a:ext cx="2315226" cy="360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27"/>
              </a:lnTo>
              <a:lnTo>
                <a:pt x="2315226" y="180227"/>
              </a:lnTo>
              <a:lnTo>
                <a:pt x="2315226" y="360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4CC97-E428-4EB0-A4A2-2D49D1EC5007}">
      <dsp:nvSpPr>
        <dsp:cNvPr id="0" name=""/>
        <dsp:cNvSpPr/>
      </dsp:nvSpPr>
      <dsp:spPr>
        <a:xfrm>
          <a:off x="2135860" y="1361745"/>
          <a:ext cx="1786361" cy="360454"/>
        </a:xfrm>
        <a:custGeom>
          <a:avLst/>
          <a:gdLst/>
          <a:ahLst/>
          <a:cxnLst/>
          <a:rect l="0" t="0" r="0" b="0"/>
          <a:pathLst>
            <a:path>
              <a:moveTo>
                <a:pt x="1786361" y="0"/>
              </a:moveTo>
              <a:lnTo>
                <a:pt x="1786361" y="180227"/>
              </a:lnTo>
              <a:lnTo>
                <a:pt x="0" y="180227"/>
              </a:lnTo>
              <a:lnTo>
                <a:pt x="0" y="3604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3CD60-243C-45CD-9992-69532398E436}">
      <dsp:nvSpPr>
        <dsp:cNvPr id="0" name=""/>
        <dsp:cNvSpPr/>
      </dsp:nvSpPr>
      <dsp:spPr>
        <a:xfrm>
          <a:off x="2456330" y="362625"/>
          <a:ext cx="2931783" cy="999120"/>
        </a:xfrm>
        <a:prstGeom prst="rect">
          <a:avLst/>
        </a:prstGeom>
        <a:solidFill>
          <a:srgbClr val="EEB8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Participants</a:t>
          </a:r>
          <a:endParaRPr lang="th-TH" sz="4500" kern="1200" dirty="0">
            <a:solidFill>
              <a:schemeClr val="tx1"/>
            </a:solidFill>
          </a:endParaRPr>
        </a:p>
      </dsp:txBody>
      <dsp:txXfrm>
        <a:off x="2456330" y="362625"/>
        <a:ext cx="2931783" cy="999120"/>
      </dsp:txXfrm>
    </dsp:sp>
    <dsp:sp modelId="{2E80B198-7A01-4048-8AC1-80AE4A3C126A}">
      <dsp:nvSpPr>
        <dsp:cNvPr id="0" name=""/>
        <dsp:cNvSpPr/>
      </dsp:nvSpPr>
      <dsp:spPr>
        <a:xfrm>
          <a:off x="861" y="1722200"/>
          <a:ext cx="4269997" cy="86125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Dexmedetomidine </a:t>
          </a:r>
          <a:endParaRPr lang="th-TH" sz="4400" kern="1200" dirty="0">
            <a:solidFill>
              <a:schemeClr val="tx1"/>
            </a:solidFill>
          </a:endParaRPr>
        </a:p>
      </dsp:txBody>
      <dsp:txXfrm>
        <a:off x="861" y="1722200"/>
        <a:ext cx="4269997" cy="861254"/>
      </dsp:txXfrm>
    </dsp:sp>
    <dsp:sp modelId="{0523339F-D3B9-4743-B14A-A60998A170E3}">
      <dsp:nvSpPr>
        <dsp:cNvPr id="0" name=""/>
        <dsp:cNvSpPr/>
      </dsp:nvSpPr>
      <dsp:spPr>
        <a:xfrm>
          <a:off x="4631313" y="1722200"/>
          <a:ext cx="3212269" cy="8307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1"/>
              </a:solidFill>
            </a:rPr>
            <a:t>Propofol </a:t>
          </a:r>
          <a:endParaRPr lang="th-TH" sz="4400" kern="1200" dirty="0">
            <a:solidFill>
              <a:schemeClr val="tx1"/>
            </a:solidFill>
          </a:endParaRPr>
        </a:p>
      </dsp:txBody>
      <dsp:txXfrm>
        <a:off x="4631313" y="1722200"/>
        <a:ext cx="3212269" cy="830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30T08:23:14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 8129,'0'-8'-933,"0"8"933,0 10 0,8-2 0,1-1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020A6EFD-D6A8-48A9-97AE-5A9544279D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F2041EC-0869-4520-A38F-08646FC846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E9B92-DE21-48EF-9287-9936ECDAE46F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4" name="ตัวแทนรูปบนสไลด์ 3">
            <a:extLst>
              <a:ext uri="{FF2B5EF4-FFF2-40B4-BE49-F238E27FC236}">
                <a16:creationId xmlns:a16="http://schemas.microsoft.com/office/drawing/2014/main" id="{0E35EA24-4F95-4A29-8E13-65B1C8B68B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>
            <a:extLst>
              <a:ext uri="{FF2B5EF4-FFF2-40B4-BE49-F238E27FC236}">
                <a16:creationId xmlns:a16="http://schemas.microsoft.com/office/drawing/2014/main" id="{5E832893-8DB4-43D2-AC35-A9FEABDFD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5178CC3-F932-4178-B389-0097AE148D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419B227-3B2A-4C80-9040-9D5A2D7F8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F164F-E06E-4E00-92CE-262B9E7FDCF6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gggg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F164F-E06E-4E00-92CE-262B9E7FDCF6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211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F164F-E06E-4E00-92CE-262B9E7FDCF6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7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6F1897-4A62-44A8-936F-A746F19EF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0C920F1-46DE-45F9-B881-2A00B6BA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24ACD29-5F92-4F67-862C-3900FC15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2B92-A605-40A9-900D-ADFB23D5760A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55F1FB7-441E-4480-97BB-168798F9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F1FAE45-AEBD-4C61-A2D3-1A333148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406-CD50-45C8-B5E2-251D80E47D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938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47AB3C5-ED2C-46CF-86D6-6CCFAF73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29C6F03-BABB-40C5-93EF-E98E46FBC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0DFEC3C-89DD-4000-84C3-03BC3AF3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2B92-A605-40A9-900D-ADFB23D5760A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EFF5B0A-8643-4EA2-A816-321A143C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40AC010-768A-4AE7-9DC3-20833FFA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406-CD50-45C8-B5E2-251D80E47D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41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F511353-6D64-4258-AF5E-FB44A877A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4F488B2-67B0-4A8E-924D-81BDD6DBD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5CF5DF8-D59B-4B2D-860C-AEA32445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2B92-A605-40A9-900D-ADFB23D5760A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2E1E4E5-7DC6-437E-91E5-400E2618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B8D396E-5286-4F73-8E55-47578944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406-CD50-45C8-B5E2-251D80E47D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468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138AAA9-8E79-4A17-A2DC-C6F20430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5BE6C32-7EF9-4D5E-AE7E-89B3309B4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20B6B9D-6939-4F6E-8B84-03DBC69C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2B92-A605-40A9-900D-ADFB23D5760A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D63B548-E5FF-4930-AEC1-FB40B4DE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9C6E06E-7819-4F8D-B11A-33B0CBCB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406-CD50-45C8-B5E2-251D80E47D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0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7DB20F-0A7E-48E4-B38C-D9A77810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A6D8E5B-68A4-4BFF-8B72-8834EC736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05DA10E-E4FD-4418-B012-6C75DEB93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2B92-A605-40A9-900D-ADFB23D5760A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76BB940-FA8B-46BD-A678-94FF7176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CFFFFCD-7A29-4021-A038-6C444AA8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406-CD50-45C8-B5E2-251D80E47D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6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7A94814-5486-411D-B98D-6D9277BD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A69A7F-DF81-4306-B057-0CFDDAFD2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3D32D93-D760-47B5-9333-B90EA2EA1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7BCFC71-1933-4301-B1CD-1A23A851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2B92-A605-40A9-900D-ADFB23D5760A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BC323DC-133A-4288-8625-A0111CCA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C98E3CC-9A5B-4C15-B358-F8666FD2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406-CD50-45C8-B5E2-251D80E47D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650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CAA1B8-E01D-4239-A464-B089CE5A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342A46E-C323-4B87-B10F-0CDB887F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46FC400-6300-4652-A42B-DCEB551CE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2EFF06D4-1B35-4274-A273-DB21E1849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C9C344A-F070-4027-A4B5-5E5DE3F94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D9EDCE2-0D32-4842-8261-BEA3DF3D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2B92-A605-40A9-900D-ADFB23D5760A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A93C56A-AA82-4108-B2C0-10A71E0C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863C4530-9218-49BE-B8D7-313D9B68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406-CD50-45C8-B5E2-251D80E47D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72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A73AB87-3083-4482-9DD7-935CD520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F633488-3A68-4FA6-A8BA-7CAE9508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2B92-A605-40A9-900D-ADFB23D5760A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3560E74-B035-4417-A930-727482C7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D32F745-7014-45FD-869F-14E87FA2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406-CD50-45C8-B5E2-251D80E47D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257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8B9098A-14B2-41CC-8215-516944EC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2B92-A605-40A9-900D-ADFB23D5760A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1824C4B-5A35-4DCA-94D5-D3FABE3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12D40B2-2669-45D5-8D0B-3C3EC115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406-CD50-45C8-B5E2-251D80E47D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61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C85865-3453-4133-A38B-3F8D2A26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40337D9-15B6-4B1A-87E4-A931F4FD5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1D7485A-210A-4C16-8E0C-8FD2E20E0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A505FA0-879A-4D00-8DED-561F7DC4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2B92-A605-40A9-900D-ADFB23D5760A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D92DAAD-4A47-4052-ACD0-999EE1F3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6F675DC-75CC-474E-821D-8ADD9C53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406-CD50-45C8-B5E2-251D80E47D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639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6C89AD-94B6-45BF-8CA4-56D54162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DFDFCA6-09E5-40B6-A90E-4FB37ACBA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2A19DD4-337C-485A-916A-BC3BFF0D9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3440033-3ABB-4CE8-9CF2-6E69B03E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2B92-A605-40A9-900D-ADFB23D5760A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6C229BA-7565-46EC-AA49-B892E0B2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066B336-2281-43B0-9137-5CDF633D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406-CD50-45C8-B5E2-251D80E47D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38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17EFD06-3021-46AD-81D0-6B11549D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94B73C8-0E40-4775-9C84-3B6E70A84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F27D61C-694F-4E89-AC26-7C72F7F44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D2B92-A605-40A9-900D-ADFB23D5760A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23DDBFF-AEAD-4C36-AC55-BABAD7367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5AD207C-7187-4D23-A73B-B9A57CE75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4406-CD50-45C8-B5E2-251D80E47D9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594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54A43CB-2852-47C8-AD19-FABABC67E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814761"/>
            <a:ext cx="6231172" cy="1228477"/>
          </a:xfrm>
        </p:spPr>
        <p:txBody>
          <a:bodyPr>
            <a:normAutofit fontScale="47500" lnSpcReduction="20000"/>
          </a:bodyPr>
          <a:lstStyle/>
          <a:p>
            <a:endParaRPr lang="en-US" sz="4400" dirty="0"/>
          </a:p>
          <a:p>
            <a:r>
              <a:rPr lang="en-US" sz="5800" dirty="0"/>
              <a:t>R1 </a:t>
            </a:r>
            <a:r>
              <a:rPr lang="th-TH" sz="5800" dirty="0" err="1"/>
              <a:t>อัธ</a:t>
            </a:r>
            <a:r>
              <a:rPr lang="th-TH" sz="5800" dirty="0"/>
              <a:t>ยา / อ.วิริยะ</a:t>
            </a:r>
          </a:p>
          <a:p>
            <a:r>
              <a:rPr lang="en-US" sz="5800" dirty="0"/>
              <a:t>8/01/2020</a:t>
            </a:r>
            <a:endParaRPr lang="th-TH" sz="5800" dirty="0"/>
          </a:p>
        </p:txBody>
      </p:sp>
      <p:pic>
        <p:nvPicPr>
          <p:cNvPr id="4" name="รูปภาพ 3" descr="รูปภาพประกอบด้วย รูปวาด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7DE8B692-E7D5-46E3-94AA-30D16DD1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72" y="441364"/>
            <a:ext cx="4624828" cy="61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7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68B70713-640C-419D-A656-67B3E72E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12" y="473397"/>
            <a:ext cx="2456441" cy="792202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1" name="ไดอะแกรม 10">
            <a:extLst>
              <a:ext uri="{FF2B5EF4-FFF2-40B4-BE49-F238E27FC236}">
                <a16:creationId xmlns:a16="http://schemas.microsoft.com/office/drawing/2014/main" id="{90A5B308-A805-4CAD-A617-C11F670AC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919084"/>
              </p:ext>
            </p:extLst>
          </p:nvPr>
        </p:nvGraphicFramePr>
        <p:xfrm>
          <a:off x="2500826" y="1125269"/>
          <a:ext cx="7844444" cy="294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bject 11">
            <a:extLst>
              <a:ext uri="{FF2B5EF4-FFF2-40B4-BE49-F238E27FC236}">
                <a16:creationId xmlns:a16="http://schemas.microsoft.com/office/drawing/2014/main" id="{1FBA9800-944D-4FF1-A65A-E58E08887C09}"/>
              </a:ext>
            </a:extLst>
          </p:cNvPr>
          <p:cNvSpPr txBox="1"/>
          <p:nvPr/>
        </p:nvSpPr>
        <p:spPr>
          <a:xfrm>
            <a:off x="3989294" y="4052243"/>
            <a:ext cx="584498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lang="en-US" sz="3000" b="1" dirty="0">
                <a:cs typeface="Arial"/>
              </a:rPr>
              <a:t>Block</a:t>
            </a:r>
            <a:r>
              <a:rPr sz="3000" b="1" dirty="0">
                <a:cs typeface="Arial"/>
              </a:rPr>
              <a:t> randomization</a:t>
            </a:r>
            <a:r>
              <a:rPr lang="th-TH" sz="3000" b="1" dirty="0">
                <a:cs typeface="Arial"/>
              </a:rPr>
              <a:t> </a:t>
            </a:r>
            <a:r>
              <a:rPr lang="en-US" sz="3000" b="1" dirty="0">
                <a:cs typeface="Arial"/>
              </a:rPr>
              <a:t>parallel 1:1</a:t>
            </a:r>
            <a:endParaRPr lang="th-TH" sz="3000" b="1" dirty="0">
              <a:cs typeface="Arial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ABF576A-F423-490F-A7D1-A9D05F697122}"/>
              </a:ext>
            </a:extLst>
          </p:cNvPr>
          <p:cNvSpPr txBox="1"/>
          <p:nvPr/>
        </p:nvSpPr>
        <p:spPr>
          <a:xfrm>
            <a:off x="4177552" y="5652882"/>
            <a:ext cx="5468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/>
              </a:rPr>
              <a:t>web-based randomization system (http://www.randomization.com)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799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25229-62EA-4C7F-8C63-96878CC4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471"/>
            <a:ext cx="10515600" cy="325418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blinded investigator</a:t>
            </a:r>
            <a:r>
              <a:rPr lang="en-US" dirty="0"/>
              <a:t>, who was not directly involved in the anesthetic care </a:t>
            </a:r>
            <a:r>
              <a:rPr lang="en-US" dirty="0">
                <a:latin typeface="Franklin Gothic Book" panose="020B0503020102020204" pitchFamily="34" charset="0"/>
              </a:rPr>
              <a:t>→ </a:t>
            </a:r>
            <a:r>
              <a:rPr lang="en-US" dirty="0">
                <a:solidFill>
                  <a:srgbClr val="FF0000"/>
                </a:solidFill>
                <a:latin typeface="Franklin Gothic Book" panose="020B0503020102020204" pitchFamily="34" charset="0"/>
              </a:rPr>
              <a:t>collect all postoperative data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Patients and orthopedic surgery team were blinded to group allocation</a:t>
            </a:r>
          </a:p>
          <a:p>
            <a:r>
              <a:rPr lang="en-US" dirty="0"/>
              <a:t>Anesthesiologist who attended to the patients knew the group allocation (different in color and infusion method)</a:t>
            </a:r>
            <a:endParaRPr lang="th-TH" dirty="0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FAED38BA-6B7C-42B0-93DB-30FF0008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301" y="501436"/>
            <a:ext cx="2442099" cy="773016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9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3EBB025-5C6D-48B3-8BDA-D0A8B3EB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3593"/>
            <a:ext cx="10627659" cy="4805123"/>
          </a:xfrm>
        </p:spPr>
        <p:txBody>
          <a:bodyPr/>
          <a:lstStyle/>
          <a:p>
            <a:r>
              <a:rPr lang="en-US" dirty="0"/>
              <a:t>Primary outcome</a:t>
            </a:r>
          </a:p>
          <a:p>
            <a:pPr marL="457200" lvl="1" indent="0">
              <a:buNone/>
            </a:pPr>
            <a:r>
              <a:rPr lang="en-US" dirty="0"/>
              <a:t>- The cumulative amount of fentanyl via IV PCA at 24, 48 hours</a:t>
            </a:r>
          </a:p>
          <a:p>
            <a:r>
              <a:rPr lang="en-US" dirty="0"/>
              <a:t>Secondary outcome</a:t>
            </a:r>
          </a:p>
          <a:p>
            <a:pPr marL="457200" lvl="1" indent="0">
              <a:buNone/>
            </a:pPr>
            <a:r>
              <a:rPr lang="en-US" dirty="0"/>
              <a:t>- Post operative resting pain scores (NRS: 0 = no pain and 10 = the most severe pain imaginable) at 6, 12, 24, and 48 hours</a:t>
            </a:r>
          </a:p>
          <a:p>
            <a:pPr marL="457200" lvl="1" indent="0">
              <a:buNone/>
            </a:pPr>
            <a:r>
              <a:rPr lang="en-US" dirty="0"/>
              <a:t>- Pain burden calculated using trapezoidal method </a:t>
            </a:r>
          </a:p>
          <a:p>
            <a:r>
              <a:rPr lang="en-US" dirty="0"/>
              <a:t>The amount of rescue analgesics and antiemetics</a:t>
            </a:r>
          </a:p>
          <a:p>
            <a:r>
              <a:rPr lang="en-US" dirty="0"/>
              <a:t>PACU stay time</a:t>
            </a:r>
          </a:p>
          <a:p>
            <a:r>
              <a:rPr lang="en-US" dirty="0"/>
              <a:t>Patient satisfaction (0 = very unsatisfied, 100 = completely satisfied)</a:t>
            </a:r>
          </a:p>
          <a:p>
            <a:r>
              <a:rPr lang="en-US" dirty="0"/>
              <a:t>The SBP and HR (initiation of sedation until PACU discharge)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th-TH" dirty="0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C53C2367-9830-4D63-9745-F7C3BF6E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959" y="499284"/>
            <a:ext cx="4194138" cy="843741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Outcome variables</a:t>
            </a: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1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DE8714F-463E-4678-9544-B3EF82707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767" y="1709204"/>
            <a:ext cx="10515600" cy="459021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Kim et al; </a:t>
            </a:r>
            <a:r>
              <a:rPr lang="en-US" dirty="0"/>
              <a:t>reported the cumulative dose of fentanyl during the 24 hours after TKA was 229 ± 175 mcg</a:t>
            </a:r>
          </a:p>
          <a:p>
            <a:r>
              <a:rPr lang="en-US" dirty="0"/>
              <a:t>Same pain control protocol</a:t>
            </a:r>
          </a:p>
          <a:p>
            <a:r>
              <a:rPr lang="en-US" dirty="0"/>
              <a:t>Reduction of the amount of fentanyl by 50% or more</a:t>
            </a:r>
          </a:p>
          <a:p>
            <a:r>
              <a:rPr lang="en-US" dirty="0"/>
              <a:t>24 patients required per group</a:t>
            </a:r>
          </a:p>
          <a:p>
            <a:pPr marL="457200" lvl="1" indent="0">
              <a:buNone/>
            </a:pPr>
            <a:r>
              <a:rPr lang="en-US" dirty="0"/>
              <a:t> Power of 80% , P value &lt; 0.05</a:t>
            </a:r>
          </a:p>
          <a:p>
            <a:r>
              <a:rPr lang="en-US" dirty="0"/>
              <a:t>Finally, select 27 patients per group, anticipating a 10% dropout rate</a:t>
            </a:r>
          </a:p>
          <a:p>
            <a:pPr marL="457200" lvl="1" indent="0">
              <a:buNone/>
            </a:pPr>
            <a:endParaRPr lang="th-TH" dirty="0"/>
          </a:p>
        </p:txBody>
      </p:sp>
      <p:sp>
        <p:nvSpPr>
          <p:cNvPr id="5" name="ชื่อเรื่อง 3">
            <a:extLst>
              <a:ext uri="{FF2B5EF4-FFF2-40B4-BE49-F238E27FC236}">
                <a16:creationId xmlns:a16="http://schemas.microsoft.com/office/drawing/2014/main" id="{8E9B90BE-33D3-4323-AC95-7479F0E5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048" y="558586"/>
            <a:ext cx="2954594" cy="889345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size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EFA5ED-C83A-423E-BF25-BE482AA3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035"/>
            <a:ext cx="10515600" cy="4661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Femoral Nerve Block</a:t>
            </a:r>
          </a:p>
          <a:p>
            <a:r>
              <a:rPr lang="en-US" dirty="0"/>
              <a:t>Ultrasound-guided femoral nerve block on the</a:t>
            </a:r>
          </a:p>
          <a:p>
            <a:pPr marL="0" indent="0">
              <a:buNone/>
            </a:pPr>
            <a:r>
              <a:rPr lang="en-US" dirty="0"/>
              <a:t>   ipsilateral inguinal area before SA</a:t>
            </a:r>
          </a:p>
          <a:p>
            <a:r>
              <a:rPr lang="en-US" dirty="0"/>
              <a:t>In-plane technique and confirm accurate </a:t>
            </a:r>
          </a:p>
          <a:p>
            <a:pPr marL="0" indent="0">
              <a:buNone/>
            </a:pPr>
            <a:r>
              <a:rPr lang="en-US" dirty="0"/>
              <a:t>   needle tip position via </a:t>
            </a:r>
            <a:r>
              <a:rPr lang="en-US" dirty="0" err="1"/>
              <a:t>hydrodissection</a:t>
            </a:r>
            <a:endParaRPr lang="en-US" dirty="0"/>
          </a:p>
          <a:p>
            <a:r>
              <a:rPr lang="en-US" dirty="0"/>
              <a:t>10 ml of 0.2% ropivacaine via catheter</a:t>
            </a:r>
          </a:p>
          <a:p>
            <a:r>
              <a:rPr lang="en-US" dirty="0"/>
              <a:t>Confirm the decrement of cold sensation in the anterior thigh 10-20 minutes later</a:t>
            </a:r>
          </a:p>
          <a:p>
            <a:r>
              <a:rPr lang="en-US" dirty="0"/>
              <a:t>After surgery, the patency and effectiveness were assess at 24 and 48 hour.</a:t>
            </a:r>
            <a:endParaRPr lang="th-TH" dirty="0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D75AB730-A5B6-4E44-A514-D33C2BCAD9A7}"/>
              </a:ext>
            </a:extLst>
          </p:cNvPr>
          <p:cNvSpPr txBox="1">
            <a:spLocks/>
          </p:cNvSpPr>
          <p:nvPr/>
        </p:nvSpPr>
        <p:spPr>
          <a:xfrm>
            <a:off x="1339664" y="448221"/>
            <a:ext cx="9807388" cy="656132"/>
          </a:xfrm>
          <a:prstGeom prst="rect">
            <a:avLst/>
          </a:prstGeom>
          <a:solidFill>
            <a:srgbClr val="EEB8D8"/>
          </a:solidFill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Femoral Nerve Block, Spinal Anesthesia, Surgery, and Intraoperative Sedation</a:t>
            </a:r>
            <a:endParaRPr lang="th-TH" sz="2400" b="1" dirty="0">
              <a:solidFill>
                <a:schemeClr val="tx1"/>
              </a:solidFill>
            </a:endParaRPr>
          </a:p>
        </p:txBody>
      </p:sp>
      <p:pic>
        <p:nvPicPr>
          <p:cNvPr id="6" name="รูปภาพ 5" descr="รูปภาพประกอบด้วย รูปถ่าย, หมี, นั่ง, ผู้ชาย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E800EEB-A56A-4B10-A00C-658F9EB34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1515035"/>
            <a:ext cx="34417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4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บุคคล, ในอาคาร, เล็ก, ห้อ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2A58C2E4-1BF5-497F-9A34-9DB634044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5" y="2000250"/>
            <a:ext cx="4286250" cy="2857500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EFA5ED-C83A-423E-BF25-BE482AA3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15035"/>
            <a:ext cx="6248400" cy="4661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Spinal Anesthesia</a:t>
            </a:r>
          </a:p>
          <a:p>
            <a:r>
              <a:rPr lang="en-US" dirty="0">
                <a:solidFill>
                  <a:srgbClr val="FF0000"/>
                </a:solidFill>
              </a:rPr>
              <a:t>25-gauge Quincke </a:t>
            </a:r>
            <a:r>
              <a:rPr lang="en-US" dirty="0"/>
              <a:t>needle</a:t>
            </a:r>
          </a:p>
          <a:p>
            <a:r>
              <a:rPr lang="en-US" dirty="0"/>
              <a:t>L3-L4 or L4-L5 by using middle or paramedian approach</a:t>
            </a:r>
          </a:p>
          <a:p>
            <a:r>
              <a:rPr lang="en-US" dirty="0">
                <a:solidFill>
                  <a:srgbClr val="FF0000"/>
                </a:solidFill>
              </a:rPr>
              <a:t>2.0-3.0 mL of 0.5% hyperbaric bupivacaine with 15-20 mcg of fentanyl</a:t>
            </a:r>
          </a:p>
          <a:p>
            <a:r>
              <a:rPr lang="en-US" dirty="0"/>
              <a:t>assess sensory blockade using the cold sensation test at 5-minute intervals for up to 30-minutes</a:t>
            </a:r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D75AB730-A5B6-4E44-A514-D33C2BCAD9A7}"/>
              </a:ext>
            </a:extLst>
          </p:cNvPr>
          <p:cNvSpPr txBox="1">
            <a:spLocks/>
          </p:cNvSpPr>
          <p:nvPr/>
        </p:nvSpPr>
        <p:spPr>
          <a:xfrm>
            <a:off x="1272989" y="352971"/>
            <a:ext cx="9807388" cy="656132"/>
          </a:xfrm>
          <a:prstGeom prst="rect">
            <a:avLst/>
          </a:prstGeom>
          <a:solidFill>
            <a:srgbClr val="EEB8D8"/>
          </a:solidFill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Femoral Nerve Block, Spinal Anesthesia, Surgery, and Intraoperative Sedation</a:t>
            </a:r>
            <a:endParaRPr lang="th-TH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EFA5ED-C83A-423E-BF25-BE482AA3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035"/>
            <a:ext cx="10412506" cy="4661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Surgery</a:t>
            </a:r>
          </a:p>
          <a:p>
            <a:r>
              <a:rPr lang="en-US" dirty="0"/>
              <a:t>1 experienced orthopedic surgeon (blind to the study protocol)</a:t>
            </a:r>
          </a:p>
          <a:p>
            <a:r>
              <a:rPr lang="en-US" dirty="0"/>
              <a:t>same surgical technique and prosthesis type in all patients</a:t>
            </a:r>
          </a:p>
          <a:p>
            <a:r>
              <a:rPr lang="en-US" dirty="0"/>
              <a:t>Rehabilitation with the standard protocol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Walking with crutches or a walker at 48 hours after surgery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Active and passive ROM exercises at 72 hours after surgery</a:t>
            </a:r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D75AB730-A5B6-4E44-A514-D33C2BCAD9A7}"/>
              </a:ext>
            </a:extLst>
          </p:cNvPr>
          <p:cNvSpPr txBox="1">
            <a:spLocks/>
          </p:cNvSpPr>
          <p:nvPr/>
        </p:nvSpPr>
        <p:spPr>
          <a:xfrm>
            <a:off x="1272989" y="352971"/>
            <a:ext cx="9807388" cy="656132"/>
          </a:xfrm>
          <a:prstGeom prst="rect">
            <a:avLst/>
          </a:prstGeom>
          <a:solidFill>
            <a:srgbClr val="EEB8D8"/>
          </a:solidFill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Femoral Nerve Block, Spinal Anesthesia, Surgery, and Intraoperative Sedation</a:t>
            </a:r>
            <a:endParaRPr lang="th-TH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0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EFA5ED-C83A-423E-BF25-BE482AA3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035"/>
            <a:ext cx="10439400" cy="4661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Intraoperative sedation</a:t>
            </a:r>
          </a:p>
          <a:p>
            <a:r>
              <a:rPr lang="en-US" dirty="0"/>
              <a:t>Sedative drug prepared by an </a:t>
            </a:r>
            <a:r>
              <a:rPr lang="en-US" dirty="0">
                <a:solidFill>
                  <a:srgbClr val="FF0000"/>
                </a:solidFill>
              </a:rPr>
              <a:t>anesthesiologist who was not involved in the study</a:t>
            </a:r>
          </a:p>
          <a:p>
            <a:r>
              <a:rPr lang="en-US" dirty="0"/>
              <a:t>Provide to patient </a:t>
            </a:r>
            <a:r>
              <a:rPr lang="en-US" dirty="0">
                <a:solidFill>
                  <a:srgbClr val="FF0000"/>
                </a:solidFill>
              </a:rPr>
              <a:t>after confirming the proper regional anesthesia and obtaining hemodynamic stability</a:t>
            </a:r>
          </a:p>
          <a:p>
            <a:r>
              <a:rPr lang="en-US" dirty="0"/>
              <a:t>Propofol: Target-controlled infusion device (TCI)</a:t>
            </a:r>
          </a:p>
          <a:p>
            <a:pPr marL="457200" lvl="1" indent="0">
              <a:buNone/>
            </a:pPr>
            <a:r>
              <a:rPr lang="en-US" dirty="0"/>
              <a:t>- effect site concentration maintain a range of 0.5-2.0 mcg/ml</a:t>
            </a:r>
          </a:p>
          <a:p>
            <a:r>
              <a:rPr lang="en-US" dirty="0"/>
              <a:t>Dexmedetomidine: diluted with 0.9% saline at 4 mcg/ml</a:t>
            </a:r>
          </a:p>
          <a:p>
            <a:pPr lvl="1">
              <a:buFontTx/>
              <a:buChar char="-"/>
            </a:pPr>
            <a:r>
              <a:rPr lang="en-US" dirty="0"/>
              <a:t>Loading dose: 1 mcg/kg over 10 minutes</a:t>
            </a:r>
          </a:p>
          <a:p>
            <a:pPr lvl="1">
              <a:buFontTx/>
              <a:buChar char="-"/>
            </a:pPr>
            <a:r>
              <a:rPr lang="en-US" dirty="0"/>
              <a:t>Continuous dose: 0.1-0.5 mcg/kg/hour </a:t>
            </a:r>
          </a:p>
          <a:p>
            <a:endParaRPr lang="en-US" dirty="0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D75AB730-A5B6-4E44-A514-D33C2BCAD9A7}"/>
              </a:ext>
            </a:extLst>
          </p:cNvPr>
          <p:cNvSpPr txBox="1">
            <a:spLocks/>
          </p:cNvSpPr>
          <p:nvPr/>
        </p:nvSpPr>
        <p:spPr>
          <a:xfrm>
            <a:off x="1272989" y="352971"/>
            <a:ext cx="9807388" cy="656132"/>
          </a:xfrm>
          <a:prstGeom prst="rect">
            <a:avLst/>
          </a:prstGeom>
          <a:solidFill>
            <a:srgbClr val="EEB8D8"/>
          </a:solidFill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Femoral Nerve Block, Spinal Anesthesia, Surgery, and Intraoperative Sedation</a:t>
            </a:r>
            <a:endParaRPr lang="th-TH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0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EFA5ED-C83A-423E-BF25-BE482AA3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572185"/>
            <a:ext cx="10439400" cy="4152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Intraoperative sedation</a:t>
            </a:r>
          </a:p>
          <a:p>
            <a:r>
              <a:rPr lang="en-US" dirty="0"/>
              <a:t>Level of modified observer’s assessment of alertness/sedation score of 3 or 4</a:t>
            </a:r>
          </a:p>
          <a:p>
            <a:r>
              <a:rPr lang="en-US" dirty="0"/>
              <a:t>Standard sedation depth at their institution</a:t>
            </a:r>
          </a:p>
          <a:p>
            <a:r>
              <a:rPr lang="en-US" dirty="0"/>
              <a:t>Evaluate  the sedative levels every 15 minutes</a:t>
            </a:r>
          </a:p>
          <a:p>
            <a:r>
              <a:rPr lang="en-US" dirty="0"/>
              <a:t>Discontinue</a:t>
            </a:r>
          </a:p>
          <a:p>
            <a:pPr marL="457200" lvl="1" indent="0">
              <a:buNone/>
            </a:pPr>
            <a:r>
              <a:rPr lang="en-US" sz="2800" dirty="0"/>
              <a:t>- Propofol: final surgical dressing</a:t>
            </a:r>
          </a:p>
          <a:p>
            <a:pPr marL="457200" lvl="1" indent="0">
              <a:buNone/>
            </a:pPr>
            <a:r>
              <a:rPr lang="en-US" sz="2800" dirty="0"/>
              <a:t>- Dexmedetomidine: subcutaneous and skin suturing was started (about 40  minutes earlier than the discontinuation of propofol)</a:t>
            </a:r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D75AB730-A5B6-4E44-A514-D33C2BCAD9A7}"/>
              </a:ext>
            </a:extLst>
          </p:cNvPr>
          <p:cNvSpPr txBox="1">
            <a:spLocks/>
          </p:cNvSpPr>
          <p:nvPr/>
        </p:nvSpPr>
        <p:spPr>
          <a:xfrm>
            <a:off x="1272989" y="352971"/>
            <a:ext cx="9807388" cy="656132"/>
          </a:xfrm>
          <a:prstGeom prst="rect">
            <a:avLst/>
          </a:prstGeom>
          <a:solidFill>
            <a:srgbClr val="EEB8D8"/>
          </a:solidFill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Femoral Nerve Block, Spinal Anesthesia, Surgery, and Intraoperative Sedation</a:t>
            </a:r>
            <a:endParaRPr lang="th-TH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93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3">
            <a:extLst>
              <a:ext uri="{FF2B5EF4-FFF2-40B4-BE49-F238E27FC236}">
                <a16:creationId xmlns:a16="http://schemas.microsoft.com/office/drawing/2014/main" id="{26FAE07F-D9CB-45B4-A26E-14EC5E8F287D}"/>
              </a:ext>
            </a:extLst>
          </p:cNvPr>
          <p:cNvSpPr txBox="1">
            <a:spLocks/>
          </p:cNvSpPr>
          <p:nvPr/>
        </p:nvSpPr>
        <p:spPr>
          <a:xfrm>
            <a:off x="838200" y="572046"/>
            <a:ext cx="10515600" cy="685254"/>
          </a:xfrm>
          <a:prstGeom prst="rect">
            <a:avLst/>
          </a:prstGeom>
          <a:solidFill>
            <a:srgbClr val="EEB8D8"/>
          </a:solidFill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Modified observer’s assessment of alertness/sedation</a:t>
            </a:r>
            <a:endParaRPr lang="th-TH" sz="3600" b="1" dirty="0">
              <a:solidFill>
                <a:schemeClr val="tx1"/>
              </a:solidFill>
            </a:endParaRPr>
          </a:p>
        </p:txBody>
      </p:sp>
      <p:pic>
        <p:nvPicPr>
          <p:cNvPr id="8" name="รูปภาพ 7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7E58264B-9E5C-4A5C-9ABC-37E555798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618704"/>
            <a:ext cx="88773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5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">
            <a:extLst>
              <a:ext uri="{FF2B5EF4-FFF2-40B4-BE49-F238E27FC236}">
                <a16:creationId xmlns:a16="http://schemas.microsoft.com/office/drawing/2014/main" id="{9EECA23F-7366-A346-B4B1-F09C1D2F7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22014" r="19804" b="52598"/>
          <a:stretch/>
        </p:blipFill>
        <p:spPr>
          <a:xfrm>
            <a:off x="919800" y="1830635"/>
            <a:ext cx="10636479" cy="4264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3F28C0-475F-C74E-8069-73BFFC617B80}"/>
                  </a:ext>
                </a:extLst>
              </p14:cNvPr>
              <p14:cNvContentPartPr/>
              <p14:nvPr/>
            </p14:nvContentPartPr>
            <p14:xfrm>
              <a:off x="8984620" y="998209"/>
              <a:ext cx="6480" cy="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3F28C0-475F-C74E-8069-73BFFC617B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9140" y="982729"/>
                <a:ext cx="37080" cy="399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29809FA-D766-4A4F-8FD2-E912C17001E0}"/>
              </a:ext>
            </a:extLst>
          </p:cNvPr>
          <p:cNvSpPr txBox="1"/>
          <p:nvPr/>
        </p:nvSpPr>
        <p:spPr>
          <a:xfrm>
            <a:off x="6168849" y="5859791"/>
            <a:ext cx="4731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Anesthesia-Analgesia</a:t>
            </a:r>
          </a:p>
          <a:p>
            <a:r>
              <a:rPr lang="en-US" sz="2000" dirty="0"/>
              <a:t>December 2019 ● Volume 129 ● Number 6 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31029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92D9E8A-8735-4F23-83DA-82285F53E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474" y="1365344"/>
            <a:ext cx="10515600" cy="50919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Multimodal analgesia technique</a:t>
            </a:r>
          </a:p>
          <a:p>
            <a:pPr marL="514350" indent="-514350">
              <a:buAutoNum type="arabicPeriod"/>
            </a:pPr>
            <a:r>
              <a:rPr lang="en-US" dirty="0"/>
              <a:t>Preemptive analgesic medication</a:t>
            </a:r>
          </a:p>
          <a:p>
            <a:pPr marL="0" indent="0">
              <a:buNone/>
            </a:pPr>
            <a:r>
              <a:rPr lang="en-US" dirty="0"/>
              <a:t>	pregabalin 75 mg p.o.</a:t>
            </a:r>
          </a:p>
          <a:p>
            <a:pPr marL="0" indent="0">
              <a:buNone/>
            </a:pPr>
            <a:r>
              <a:rPr lang="en-US" dirty="0"/>
              <a:t>	celecoxib 200 mg p.o.</a:t>
            </a:r>
          </a:p>
          <a:p>
            <a:pPr marL="0" indent="0">
              <a:buNone/>
            </a:pPr>
            <a:r>
              <a:rPr lang="en-US" dirty="0"/>
              <a:t>	acetaminophen 650 mg p.o.</a:t>
            </a:r>
          </a:p>
          <a:p>
            <a:pPr marL="0" indent="0">
              <a:buNone/>
            </a:pPr>
            <a:r>
              <a:rPr lang="en-US" dirty="0"/>
              <a:t>	dexamethasone 10 mg IV 40 minutes before surgery</a:t>
            </a:r>
          </a:p>
          <a:p>
            <a:pPr marL="0" indent="0">
              <a:buNone/>
            </a:pPr>
            <a:r>
              <a:rPr lang="en-US" dirty="0"/>
              <a:t>2. Intraoperative periarticular injection at the end of surgery</a:t>
            </a:r>
          </a:p>
          <a:p>
            <a:pPr marL="0" indent="0">
              <a:buNone/>
            </a:pPr>
            <a:r>
              <a:rPr lang="en-US" dirty="0"/>
              <a:t>	mixture of 300 mg of ropivacaine, 10 mg of morphine, 30 mg of 	ketorolac, 300 mcg of 1:1000 epinephrine, and 750 mg of 	cefuroxime </a:t>
            </a:r>
            <a:endParaRPr lang="th-TH" dirty="0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438CB74E-C94A-4251-8A98-7A991EE3F9C2}"/>
              </a:ext>
            </a:extLst>
          </p:cNvPr>
          <p:cNvSpPr txBox="1">
            <a:spLocks/>
          </p:cNvSpPr>
          <p:nvPr/>
        </p:nvSpPr>
        <p:spPr>
          <a:xfrm>
            <a:off x="3317724" y="400703"/>
            <a:ext cx="6059358" cy="773016"/>
          </a:xfrm>
          <a:prstGeom prst="rect">
            <a:avLst/>
          </a:prstGeom>
          <a:solidFill>
            <a:srgbClr val="EEB8D8"/>
          </a:solidFill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Pain Management Protocol</a:t>
            </a:r>
            <a:endParaRPr lang="th-TH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3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92D9E8A-8735-4F23-83DA-82285F53E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77" y="1491449"/>
            <a:ext cx="10685017" cy="52999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3. Postoperative continuous femoral nerve block</a:t>
            </a:r>
          </a:p>
          <a:p>
            <a:pPr marL="0" indent="0">
              <a:buNone/>
            </a:pPr>
            <a:r>
              <a:rPr lang="en-US" dirty="0"/>
              <a:t>	0.2% ropivacaine 5 ml/h for 48 hours</a:t>
            </a:r>
          </a:p>
          <a:p>
            <a:pPr marL="0" indent="0">
              <a:buNone/>
            </a:pPr>
            <a:r>
              <a:rPr lang="en-US" dirty="0"/>
              <a:t>4. IV PCA for 72 hours</a:t>
            </a:r>
          </a:p>
          <a:p>
            <a:pPr marL="0" indent="0">
              <a:buNone/>
            </a:pPr>
            <a:r>
              <a:rPr lang="en-US" dirty="0"/>
              <a:t>	no basal infusion</a:t>
            </a:r>
          </a:p>
          <a:p>
            <a:pPr marL="0" indent="0">
              <a:buNone/>
            </a:pPr>
            <a:r>
              <a:rPr lang="en-US" dirty="0"/>
              <a:t>	bolus 1 ml (20 mcg for patients &lt;60 years </a:t>
            </a:r>
          </a:p>
          <a:p>
            <a:pPr marL="0" indent="0">
              <a:buNone/>
            </a:pPr>
            <a:r>
              <a:rPr lang="en-US" dirty="0"/>
              <a:t>		         15 mcg for patient 60-80 years)</a:t>
            </a:r>
          </a:p>
          <a:p>
            <a:pPr marL="0" indent="0">
              <a:buNone/>
            </a:pPr>
            <a:r>
              <a:rPr lang="en-US" dirty="0"/>
              <a:t>	lockout time of 10 minutes</a:t>
            </a:r>
          </a:p>
          <a:p>
            <a:pPr marL="0" indent="0">
              <a:buNone/>
            </a:pPr>
            <a:r>
              <a:rPr lang="en-US" dirty="0"/>
              <a:t>5. Regular oral analgesia including;</a:t>
            </a:r>
          </a:p>
          <a:p>
            <a:pPr marL="0" indent="0">
              <a:buNone/>
            </a:pPr>
            <a:r>
              <a:rPr lang="en-US" dirty="0"/>
              <a:t>	650 mg of oral acetaminophen</a:t>
            </a:r>
          </a:p>
          <a:p>
            <a:pPr marL="0" indent="0">
              <a:buNone/>
            </a:pPr>
            <a:r>
              <a:rPr lang="en-US" dirty="0"/>
              <a:t>	200 mg of celecoxib</a:t>
            </a:r>
          </a:p>
          <a:p>
            <a:pPr marL="0" indent="0">
              <a:buNone/>
            </a:pPr>
            <a:r>
              <a:rPr lang="en-US" dirty="0"/>
              <a:t>	75 mg of pregabalin q 12 hours </a:t>
            </a:r>
          </a:p>
          <a:p>
            <a:pPr marL="0" indent="0">
              <a:buNone/>
            </a:pPr>
            <a:r>
              <a:rPr lang="en-US" dirty="0"/>
              <a:t>6. 100 mg IV ketoprofen for breakthrough pain as needed for NRS&gt;4</a:t>
            </a:r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438CB74E-C94A-4251-8A98-7A991EE3F9C2}"/>
              </a:ext>
            </a:extLst>
          </p:cNvPr>
          <p:cNvSpPr txBox="1">
            <a:spLocks/>
          </p:cNvSpPr>
          <p:nvPr/>
        </p:nvSpPr>
        <p:spPr>
          <a:xfrm>
            <a:off x="3317724" y="400703"/>
            <a:ext cx="6059358" cy="773016"/>
          </a:xfrm>
          <a:prstGeom prst="rect">
            <a:avLst/>
          </a:prstGeom>
          <a:solidFill>
            <a:srgbClr val="EEB8D8"/>
          </a:solidFill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Pain Management Protocol</a:t>
            </a:r>
            <a:endParaRPr lang="th-TH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9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92D9E8A-8735-4F23-83DA-82285F53E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11" y="1535016"/>
            <a:ext cx="10515600" cy="1721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Prevent postoperative nausea and vomiting</a:t>
            </a:r>
          </a:p>
          <a:p>
            <a:r>
              <a:rPr lang="en-US" dirty="0"/>
              <a:t>0.3 mg of IV </a:t>
            </a:r>
            <a:r>
              <a:rPr lang="en-US" dirty="0" err="1"/>
              <a:t>ramosetron</a:t>
            </a:r>
            <a:r>
              <a:rPr lang="en-US" dirty="0"/>
              <a:t> was routinely administered</a:t>
            </a:r>
          </a:p>
          <a:p>
            <a:r>
              <a:rPr lang="en-US" dirty="0"/>
              <a:t>Rescue antiemetics (10 mg of IV metoclopramide)</a:t>
            </a:r>
            <a:endParaRPr lang="th-TH" dirty="0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438CB74E-C94A-4251-8A98-7A991EE3F9C2}"/>
              </a:ext>
            </a:extLst>
          </p:cNvPr>
          <p:cNvSpPr txBox="1">
            <a:spLocks/>
          </p:cNvSpPr>
          <p:nvPr/>
        </p:nvSpPr>
        <p:spPr>
          <a:xfrm>
            <a:off x="3317724" y="400703"/>
            <a:ext cx="6059358" cy="773016"/>
          </a:xfrm>
          <a:prstGeom prst="rect">
            <a:avLst/>
          </a:prstGeom>
          <a:solidFill>
            <a:srgbClr val="EEB8D8"/>
          </a:solidFill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Pain Management Protocol</a:t>
            </a:r>
            <a:endParaRPr lang="th-TH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39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B68D1BA-ADEF-4FC6-8076-B43E6B9FE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141" y="1824318"/>
            <a:ext cx="10866120" cy="4933601"/>
          </a:xfrm>
        </p:spPr>
        <p:txBody>
          <a:bodyPr>
            <a:normAutofit/>
          </a:bodyPr>
          <a:lstStyle/>
          <a:p>
            <a:r>
              <a:rPr lang="en-US" dirty="0"/>
              <a:t>The data express as the mean ± SD </a:t>
            </a:r>
          </a:p>
          <a:p>
            <a:r>
              <a:rPr lang="en-US" dirty="0"/>
              <a:t>A Student </a:t>
            </a:r>
            <a:r>
              <a:rPr lang="en-US" i="1" dirty="0"/>
              <a:t>t </a:t>
            </a:r>
            <a:r>
              <a:rPr lang="en-US" dirty="0"/>
              <a:t>test or a Mann-Whitney </a:t>
            </a:r>
            <a:r>
              <a:rPr lang="en-US" i="1" dirty="0"/>
              <a:t>U </a:t>
            </a:r>
            <a:r>
              <a:rPr lang="en-US" dirty="0"/>
              <a:t>test : compare continuous variables between groups</a:t>
            </a:r>
          </a:p>
          <a:p>
            <a:r>
              <a:rPr lang="en-US" i="1" dirty="0"/>
              <a:t>X</a:t>
            </a:r>
            <a:r>
              <a:rPr lang="en-US" i="1" dirty="0">
                <a:latin typeface="Franklin Gothic Book" panose="020B0503020102020204" pitchFamily="34" charset="0"/>
              </a:rPr>
              <a:t>² </a:t>
            </a:r>
            <a:r>
              <a:rPr lang="en-US" dirty="0"/>
              <a:t>test or Fisher exact test : category data between groups</a:t>
            </a:r>
          </a:p>
          <a:p>
            <a:r>
              <a:rPr lang="en-US" dirty="0"/>
              <a:t>Friedman test : repeat measurements (NRS score)</a:t>
            </a:r>
          </a:p>
          <a:p>
            <a:r>
              <a:rPr lang="en-US" dirty="0"/>
              <a:t>Kruskal-Wallis test : explore potential differences between groups 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77D9F1F-D0B5-469F-8048-A41C37EA6E28}"/>
              </a:ext>
            </a:extLst>
          </p:cNvPr>
          <p:cNvSpPr/>
          <p:nvPr/>
        </p:nvSpPr>
        <p:spPr>
          <a:xfrm>
            <a:off x="3920277" y="584175"/>
            <a:ext cx="4701965" cy="713294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Statistical Analysis</a:t>
            </a:r>
            <a:endParaRPr lang="th-TH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4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1A14946-BF84-4C01-A99C-732C59265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3555"/>
            <a:ext cx="9467850" cy="2309345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Criterion for rejection null hypothesis (CIs 99.98%)</a:t>
            </a:r>
          </a:p>
          <a:p>
            <a:pPr lvl="2"/>
            <a:r>
              <a:rPr lang="en-US" sz="2800" dirty="0"/>
              <a:t>Primary outcome : P &lt; 0.17</a:t>
            </a:r>
          </a:p>
          <a:p>
            <a:pPr lvl="2"/>
            <a:r>
              <a:rPr lang="en-US" sz="2800" dirty="0"/>
              <a:t>NRS score P &lt; 0.01 </a:t>
            </a:r>
          </a:p>
          <a:p>
            <a:pPr lvl="2"/>
            <a:r>
              <a:rPr lang="en-US" sz="2800" dirty="0"/>
              <a:t>Pain burden P &lt; 0.025</a:t>
            </a:r>
          </a:p>
          <a:p>
            <a:pPr lvl="1"/>
            <a:r>
              <a:rPr lang="en-US" sz="2800" dirty="0"/>
              <a:t>IBM SPSS Statistics Version22 were used for all analyses</a:t>
            </a:r>
          </a:p>
          <a:p>
            <a:pPr lvl="1"/>
            <a:endParaRPr lang="en-US" sz="2800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D46BD6F-9A02-4B99-A1C9-9408F64DFFF7}"/>
              </a:ext>
            </a:extLst>
          </p:cNvPr>
          <p:cNvSpPr/>
          <p:nvPr/>
        </p:nvSpPr>
        <p:spPr>
          <a:xfrm>
            <a:off x="3765389" y="551412"/>
            <a:ext cx="4464537" cy="796742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Statistical Analysis</a:t>
            </a:r>
            <a:endParaRPr lang="th-TH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52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F459D41-2B0E-4F97-9F79-485EFB7353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19188" r="6927" b="10834"/>
          <a:stretch/>
        </p:blipFill>
        <p:spPr>
          <a:xfrm>
            <a:off x="1866899" y="152400"/>
            <a:ext cx="10220326" cy="6705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6209" y="2120316"/>
            <a:ext cx="2227020" cy="606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8"/>
              </a:spcBef>
            </a:pPr>
            <a:r>
              <a:rPr lang="en-US" sz="1969" dirty="0">
                <a:solidFill>
                  <a:srgbClr val="FF0000"/>
                </a:solidFill>
                <a:latin typeface="Arial"/>
                <a:cs typeface="Arial"/>
              </a:rPr>
              <a:t>Between May and August 2016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B989E49B-66AC-422C-89E3-9E0C7E99C449}"/>
              </a:ext>
            </a:extLst>
          </p:cNvPr>
          <p:cNvSpPr/>
          <p:nvPr/>
        </p:nvSpPr>
        <p:spPr>
          <a:xfrm>
            <a:off x="963675" y="623455"/>
            <a:ext cx="2052088" cy="692498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endParaRPr lang="th-TH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84F431B0-353A-4DA7-BE8E-FD793D9D65A8}"/>
              </a:ext>
            </a:extLst>
          </p:cNvPr>
          <p:cNvSpPr/>
          <p:nvPr/>
        </p:nvSpPr>
        <p:spPr>
          <a:xfrm>
            <a:off x="1990725" y="3429000"/>
            <a:ext cx="3171825" cy="70262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D00BCEB8-779F-4CA5-883E-7A8DEC3C1350}"/>
              </a:ext>
            </a:extLst>
          </p:cNvPr>
          <p:cNvSpPr/>
          <p:nvPr/>
        </p:nvSpPr>
        <p:spPr>
          <a:xfrm>
            <a:off x="5553075" y="3429000"/>
            <a:ext cx="3171825" cy="70262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25A99785-6D06-471D-8139-6A0F0F301B7B}"/>
              </a:ext>
            </a:extLst>
          </p:cNvPr>
          <p:cNvSpPr/>
          <p:nvPr/>
        </p:nvSpPr>
        <p:spPr>
          <a:xfrm>
            <a:off x="1989719" y="6155378"/>
            <a:ext cx="3171825" cy="350197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29ED1145-E0F1-4ED0-90F1-5D8455A032F2}"/>
              </a:ext>
            </a:extLst>
          </p:cNvPr>
          <p:cNvSpPr/>
          <p:nvPr/>
        </p:nvSpPr>
        <p:spPr>
          <a:xfrm>
            <a:off x="5553074" y="6155377"/>
            <a:ext cx="3171825" cy="350197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3A9EA53-25AA-4960-B68E-932A5FFE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24722" r="9157" b="3334"/>
          <a:stretch/>
        </p:blipFill>
        <p:spPr>
          <a:xfrm>
            <a:off x="1168213" y="1147536"/>
            <a:ext cx="10282057" cy="565265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992CE09D-8FC4-41A1-BADB-819017B8A22C}"/>
              </a:ext>
            </a:extLst>
          </p:cNvPr>
          <p:cNvSpPr/>
          <p:nvPr/>
        </p:nvSpPr>
        <p:spPr>
          <a:xfrm>
            <a:off x="401118" y="268084"/>
            <a:ext cx="2055212" cy="760616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endParaRPr lang="th-TH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9543EC18-2BDA-47BA-9438-C6AF2409A2E8}"/>
              </a:ext>
            </a:extLst>
          </p:cNvPr>
          <p:cNvSpPr txBox="1"/>
          <p:nvPr/>
        </p:nvSpPr>
        <p:spPr>
          <a:xfrm>
            <a:off x="5569301" y="373252"/>
            <a:ext cx="439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difference was observed</a:t>
            </a:r>
            <a:endParaRPr lang="th-TH" dirty="0"/>
          </a:p>
        </p:txBody>
      </p: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48F26840-9B4A-4F61-9450-CA48CF173546}"/>
              </a:ext>
            </a:extLst>
          </p:cNvPr>
          <p:cNvCxnSpPr/>
          <p:nvPr/>
        </p:nvCxnSpPr>
        <p:spPr>
          <a:xfrm>
            <a:off x="1314450" y="2095500"/>
            <a:ext cx="6657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F4DF2A99-3C0B-4EE7-98EF-22C7EB6EE491}"/>
              </a:ext>
            </a:extLst>
          </p:cNvPr>
          <p:cNvCxnSpPr/>
          <p:nvPr/>
        </p:nvCxnSpPr>
        <p:spPr>
          <a:xfrm>
            <a:off x="1314449" y="3495675"/>
            <a:ext cx="6657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id="{B7EC7E79-258D-4BA2-BB35-6F1CBA5FCC48}"/>
              </a:ext>
            </a:extLst>
          </p:cNvPr>
          <p:cNvCxnSpPr/>
          <p:nvPr/>
        </p:nvCxnSpPr>
        <p:spPr>
          <a:xfrm>
            <a:off x="1314449" y="3143250"/>
            <a:ext cx="6657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7F0CD10-FB0C-4B2A-9915-99E196539D62}"/>
              </a:ext>
            </a:extLst>
          </p:cNvPr>
          <p:cNvSpPr/>
          <p:nvPr/>
        </p:nvSpPr>
        <p:spPr>
          <a:xfrm>
            <a:off x="814045" y="465512"/>
            <a:ext cx="2106493" cy="76061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endParaRPr lang="th-TH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รูปภาพ 5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DE6CA50-65FB-4C8B-BC37-747322CD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27222" r="5277" b="33611"/>
          <a:stretch/>
        </p:blipFill>
        <p:spPr>
          <a:xfrm>
            <a:off x="814045" y="1724025"/>
            <a:ext cx="11025530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47F50C0C-222A-4EBC-8867-926F1F106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31111" r="5665" b="9305"/>
          <a:stretch/>
        </p:blipFill>
        <p:spPr>
          <a:xfrm>
            <a:off x="1610946" y="1226129"/>
            <a:ext cx="10581054" cy="5384221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46EB0C30-BA38-4779-A94A-5D294415A032}"/>
              </a:ext>
            </a:extLst>
          </p:cNvPr>
          <p:cNvSpPr/>
          <p:nvPr/>
        </p:nvSpPr>
        <p:spPr>
          <a:xfrm>
            <a:off x="804520" y="353809"/>
            <a:ext cx="2106493" cy="76061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endParaRPr lang="th-TH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E6875887-1A43-4CD1-976D-073F21D1D61A}"/>
              </a:ext>
            </a:extLst>
          </p:cNvPr>
          <p:cNvCxnSpPr/>
          <p:nvPr/>
        </p:nvCxnSpPr>
        <p:spPr>
          <a:xfrm>
            <a:off x="2181225" y="2828925"/>
            <a:ext cx="6657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0A79A597-40CF-4714-AEBF-9597EEA699A7}"/>
              </a:ext>
            </a:extLst>
          </p:cNvPr>
          <p:cNvCxnSpPr/>
          <p:nvPr/>
        </p:nvCxnSpPr>
        <p:spPr>
          <a:xfrm>
            <a:off x="2181225" y="3667125"/>
            <a:ext cx="6657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982C6244-BFE6-4829-920B-9CCC744E12BF}"/>
              </a:ext>
            </a:extLst>
          </p:cNvPr>
          <p:cNvCxnSpPr/>
          <p:nvPr/>
        </p:nvCxnSpPr>
        <p:spPr>
          <a:xfrm>
            <a:off x="2181225" y="4057650"/>
            <a:ext cx="6657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26CE5A84-7880-46A7-9EEB-5AB6DBA417EA}"/>
              </a:ext>
            </a:extLst>
          </p:cNvPr>
          <p:cNvCxnSpPr/>
          <p:nvPr/>
        </p:nvCxnSpPr>
        <p:spPr>
          <a:xfrm>
            <a:off x="2181225" y="4876800"/>
            <a:ext cx="6657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2335B6E-1EB4-41F6-96DC-52092E90B967}"/>
              </a:ext>
            </a:extLst>
          </p:cNvPr>
          <p:cNvSpPr/>
          <p:nvPr/>
        </p:nvSpPr>
        <p:spPr>
          <a:xfrm>
            <a:off x="1981200" y="5715000"/>
            <a:ext cx="6657975" cy="457193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2B506631-24A5-4433-A765-C25687714E83}"/>
              </a:ext>
            </a:extLst>
          </p:cNvPr>
          <p:cNvSpPr/>
          <p:nvPr/>
        </p:nvSpPr>
        <p:spPr>
          <a:xfrm>
            <a:off x="739057" y="390525"/>
            <a:ext cx="2106493" cy="76061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endParaRPr lang="th-TH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รูปภาพ 2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7E41636-9D59-4C31-A3D0-EB4FE75C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32777" r="6344" b="10140"/>
          <a:stretch/>
        </p:blipFill>
        <p:spPr>
          <a:xfrm>
            <a:off x="1343026" y="1419225"/>
            <a:ext cx="9839324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E731C88-D349-4988-8A78-DDD9E748BDFD}"/>
              </a:ext>
            </a:extLst>
          </p:cNvPr>
          <p:cNvSpPr/>
          <p:nvPr/>
        </p:nvSpPr>
        <p:spPr>
          <a:xfrm>
            <a:off x="4383324" y="564776"/>
            <a:ext cx="3586718" cy="833718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DCFC6AD2-9FC3-40D4-A9C2-0B52A1CC7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57083"/>
            <a:ext cx="10340788" cy="471543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IV sedation </a:t>
            </a:r>
            <a:r>
              <a:rPr lang="en-US" dirty="0"/>
              <a:t>often used to relieve anxiety or stress during surgery (under regional anesthesia)</a:t>
            </a:r>
          </a:p>
          <a:p>
            <a:r>
              <a:rPr lang="en-US" dirty="0"/>
              <a:t>Dexmedetomidine is a </a:t>
            </a:r>
            <a:r>
              <a:rPr lang="en-US" dirty="0">
                <a:solidFill>
                  <a:srgbClr val="FF0000"/>
                </a:solidFill>
              </a:rPr>
              <a:t>sedative-analgesia</a:t>
            </a:r>
            <a:r>
              <a:rPr lang="en-US" dirty="0"/>
              <a:t> agent</a:t>
            </a:r>
          </a:p>
          <a:p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 adrenergic receptor agonist</a:t>
            </a:r>
          </a:p>
          <a:p>
            <a:r>
              <a:rPr lang="en-US" dirty="0"/>
              <a:t>Analgesic effect has been established in various procedures</a:t>
            </a:r>
          </a:p>
          <a:p>
            <a:r>
              <a:rPr lang="en-US" dirty="0"/>
              <a:t>The influence of </a:t>
            </a:r>
            <a:r>
              <a:rPr lang="en-US" dirty="0">
                <a:solidFill>
                  <a:srgbClr val="FF0000"/>
                </a:solidFill>
              </a:rPr>
              <a:t>intraoperative dexmedetomidine sedation </a:t>
            </a:r>
            <a:r>
              <a:rPr lang="en-US" dirty="0"/>
              <a:t>during regional anesthesia on postoperative pain and opioid consumption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 Only limited number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5927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10F46BC-B60D-4372-97B9-97001CE16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</a:t>
            </a:r>
            <a:r>
              <a:rPr lang="en-US" dirty="0">
                <a:solidFill>
                  <a:srgbClr val="FF0000"/>
                </a:solidFill>
              </a:rPr>
              <a:t>confirmed the hypothesis</a:t>
            </a:r>
          </a:p>
          <a:p>
            <a:r>
              <a:rPr lang="en-US" dirty="0"/>
              <a:t>Intraoperative dexmedetomidine </a:t>
            </a:r>
            <a:r>
              <a:rPr lang="en-US" dirty="0">
                <a:solidFill>
                  <a:srgbClr val="FF0000"/>
                </a:solidFill>
              </a:rPr>
              <a:t>reduced postoperative consumption of fentanyl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without serious perioperative hemodynamic changes</a:t>
            </a:r>
          </a:p>
          <a:p>
            <a:r>
              <a:rPr lang="en-US" dirty="0"/>
              <a:t>Postoperative </a:t>
            </a:r>
            <a:r>
              <a:rPr lang="en-US" dirty="0">
                <a:solidFill>
                  <a:srgbClr val="FF0000"/>
                </a:solidFill>
              </a:rPr>
              <a:t>NRS pain scores and pain burden values lower in dexmedetomidine group</a:t>
            </a:r>
          </a:p>
          <a:p>
            <a:pPr lvl="1">
              <a:buFontTx/>
              <a:buChar char="-"/>
            </a:pPr>
            <a:r>
              <a:rPr lang="en-US" sz="2800" dirty="0"/>
              <a:t>Statistic significant, the clinical relevance is likely low</a:t>
            </a:r>
          </a:p>
          <a:p>
            <a:pPr lvl="1">
              <a:buFontTx/>
              <a:buChar char="-"/>
            </a:pPr>
            <a:r>
              <a:rPr lang="en-US" sz="2800" dirty="0"/>
              <a:t>Adequate analgesia, satisfaction score were high in both groups</a:t>
            </a:r>
          </a:p>
          <a:p>
            <a:endParaRPr lang="en-US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7F8E045-C0B6-470E-97D7-45744EF7B079}"/>
              </a:ext>
            </a:extLst>
          </p:cNvPr>
          <p:cNvSpPr/>
          <p:nvPr/>
        </p:nvSpPr>
        <p:spPr>
          <a:xfrm>
            <a:off x="4560661" y="681037"/>
            <a:ext cx="2826929" cy="78139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Discussion</a:t>
            </a:r>
            <a:endParaRPr lang="th-TH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15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BD3F134-3492-4AF5-B3EF-30BF61041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36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Analgesic adjuvant property of dexmedetomidine!?</a:t>
            </a:r>
          </a:p>
          <a:p>
            <a:pPr lvl="1">
              <a:buFontTx/>
              <a:buChar char="-"/>
            </a:pPr>
            <a:r>
              <a:rPr lang="en-US" sz="2800" dirty="0"/>
              <a:t>Ge et al: Dexmedetomidine the </a:t>
            </a:r>
            <a:r>
              <a:rPr lang="en-US" sz="2800" dirty="0">
                <a:solidFill>
                  <a:srgbClr val="FF0000"/>
                </a:solidFill>
              </a:rPr>
              <a:t>analgesic properties </a:t>
            </a:r>
            <a:r>
              <a:rPr lang="en-US" sz="2800" dirty="0"/>
              <a:t>in patients undergoing general anesthesia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en-US" sz="2800" dirty="0"/>
              <a:t>Dexmedetomidine </a:t>
            </a:r>
            <a:r>
              <a:rPr lang="en-US" sz="2800" dirty="0">
                <a:solidFill>
                  <a:srgbClr val="FF0000"/>
                </a:solidFill>
              </a:rPr>
              <a:t>did not </a:t>
            </a:r>
            <a:r>
              <a:rPr lang="en-US" sz="2800" dirty="0"/>
              <a:t>reduce the post operative opioid consumption in pediatric patient undergoing tonsillectomy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half-life</a:t>
            </a:r>
            <a:r>
              <a:rPr lang="en-US" dirty="0"/>
              <a:t> of dexmedetomidine is around </a:t>
            </a:r>
            <a:r>
              <a:rPr lang="en-US" dirty="0">
                <a:solidFill>
                  <a:srgbClr val="FF0000"/>
                </a:solidFill>
              </a:rPr>
              <a:t>2 hours</a:t>
            </a:r>
          </a:p>
          <a:p>
            <a:r>
              <a:rPr lang="en-US" dirty="0"/>
              <a:t>How dexmedetomidine can impact pain score 48 hours after administration?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73B77EC-52B9-4E38-8A09-284161DF258B}"/>
              </a:ext>
            </a:extLst>
          </p:cNvPr>
          <p:cNvSpPr/>
          <p:nvPr/>
        </p:nvSpPr>
        <p:spPr>
          <a:xfrm>
            <a:off x="4427311" y="478597"/>
            <a:ext cx="2826929" cy="78139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Discussion</a:t>
            </a:r>
            <a:endParaRPr lang="th-TH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92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361F94C-B6B2-49FA-98E2-68942711B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635"/>
            <a:ext cx="10258888" cy="4821706"/>
          </a:xfrm>
        </p:spPr>
        <p:txBody>
          <a:bodyPr>
            <a:normAutofit/>
          </a:bodyPr>
          <a:lstStyle/>
          <a:p>
            <a:r>
              <a:rPr lang="en-US" dirty="0"/>
              <a:t>Long-term analgesic effect remains unclear</a:t>
            </a:r>
          </a:p>
          <a:p>
            <a:r>
              <a:rPr lang="en-US" dirty="0"/>
              <a:t>Ge et al: </a:t>
            </a:r>
            <a:r>
              <a:rPr lang="en-US" dirty="0">
                <a:solidFill>
                  <a:srgbClr val="FF0000"/>
                </a:solidFill>
              </a:rPr>
              <a:t>difference action pathways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- Hypnotic </a:t>
            </a:r>
            <a:r>
              <a:rPr lang="en-US" dirty="0"/>
              <a:t>: ascending noradrenergic pathway in the </a:t>
            </a:r>
            <a:r>
              <a:rPr lang="en-US" dirty="0">
                <a:solidFill>
                  <a:srgbClr val="FF0000"/>
                </a:solidFill>
              </a:rPr>
              <a:t>locus </a:t>
            </a:r>
            <a:r>
              <a:rPr lang="en-US" dirty="0" err="1">
                <a:solidFill>
                  <a:srgbClr val="FF0000"/>
                </a:solidFill>
              </a:rPr>
              <a:t>ceruleus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- Analgesia </a:t>
            </a:r>
            <a:r>
              <a:rPr lang="en-US" dirty="0"/>
              <a:t>: </a:t>
            </a:r>
            <a:r>
              <a:rPr lang="el-GR" dirty="0"/>
              <a:t>α</a:t>
            </a:r>
            <a:r>
              <a:rPr lang="en-US" baseline="-25000" dirty="0"/>
              <a:t>2</a:t>
            </a:r>
            <a:r>
              <a:rPr lang="en-US" dirty="0"/>
              <a:t> adrenergic receptor-dependent </a:t>
            </a:r>
            <a:r>
              <a:rPr lang="en-US" dirty="0">
                <a:solidFill>
                  <a:srgbClr val="FF0000"/>
                </a:solidFill>
              </a:rPr>
              <a:t>descending pathway in the 			    spinal cord</a:t>
            </a:r>
          </a:p>
          <a:p>
            <a:r>
              <a:rPr lang="en-US" dirty="0"/>
              <a:t>One explanation : preventive analgesia may prolong the duration of analgesic drug</a:t>
            </a:r>
          </a:p>
          <a:p>
            <a:pPr lvl="1">
              <a:buFontTx/>
              <a:buChar char="-"/>
            </a:pP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255862D-55F3-4094-B1BA-DBE4D25B2554}"/>
              </a:ext>
            </a:extLst>
          </p:cNvPr>
          <p:cNvSpPr/>
          <p:nvPr/>
        </p:nvSpPr>
        <p:spPr>
          <a:xfrm>
            <a:off x="4554179" y="563187"/>
            <a:ext cx="2826929" cy="78139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Discussion</a:t>
            </a:r>
            <a:endParaRPr lang="th-TH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7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A01067D-2EC4-43A6-BC9F-7E28B87869D5}"/>
              </a:ext>
            </a:extLst>
          </p:cNvPr>
          <p:cNvSpPr/>
          <p:nvPr/>
        </p:nvSpPr>
        <p:spPr>
          <a:xfrm>
            <a:off x="4579711" y="448887"/>
            <a:ext cx="2826929" cy="78139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Discussion</a:t>
            </a:r>
            <a:endParaRPr lang="th-TH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6588F4B0-8EE5-4D50-ACA8-A2314A051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63700"/>
            <a:ext cx="10515600" cy="4351338"/>
          </a:xfrm>
        </p:spPr>
        <p:txBody>
          <a:bodyPr/>
          <a:lstStyle/>
          <a:p>
            <a:r>
              <a:rPr lang="en-US" dirty="0"/>
              <a:t>Considerations </a:t>
            </a:r>
          </a:p>
          <a:p>
            <a:pPr lvl="1">
              <a:buFontTx/>
              <a:buChar char="-"/>
            </a:pPr>
            <a:r>
              <a:rPr lang="en-US" sz="2800" dirty="0"/>
              <a:t>Dexmedetomidine: </a:t>
            </a:r>
            <a:r>
              <a:rPr lang="en-US" sz="2800" dirty="0">
                <a:solidFill>
                  <a:srgbClr val="FF0000"/>
                </a:solidFill>
              </a:rPr>
              <a:t>bradycardia and hypotension </a:t>
            </a:r>
            <a:r>
              <a:rPr lang="en-US" sz="2800" dirty="0"/>
              <a:t>(did not increase requirement of any chronotropic drugs)</a:t>
            </a:r>
          </a:p>
          <a:p>
            <a:pPr lvl="1">
              <a:buFontTx/>
              <a:buChar char="-"/>
            </a:pPr>
            <a:r>
              <a:rPr lang="en-US" sz="2800" dirty="0"/>
              <a:t>Prolong recovery time from sedation after dexmedetomidine infusion</a:t>
            </a:r>
          </a:p>
          <a:p>
            <a:pPr lvl="1">
              <a:buFontTx/>
              <a:buChar char="-"/>
            </a:pPr>
            <a:r>
              <a:rPr lang="en-US" sz="2800" dirty="0"/>
              <a:t>Discontinue approximately 40 min earlier than discontinue propofol</a:t>
            </a:r>
          </a:p>
          <a:p>
            <a:pPr lvl="1">
              <a:buFontTx/>
              <a:buChar char="-"/>
            </a:pPr>
            <a:r>
              <a:rPr lang="en-US" sz="2800" dirty="0"/>
              <a:t>All patients recovered properly and </a:t>
            </a:r>
            <a:r>
              <a:rPr lang="en-US" sz="2800" dirty="0">
                <a:solidFill>
                  <a:srgbClr val="FF0000"/>
                </a:solidFill>
              </a:rPr>
              <a:t>discharged from PACU without any delay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85796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แผนที่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FE0B341-A7C9-487D-B789-75AD906B8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>
            <a:off x="1092543" y="750639"/>
            <a:ext cx="3995333" cy="5216129"/>
          </a:xfrm>
          <a:prstGeom prst="rect">
            <a:avLst/>
          </a:prstGeom>
        </p:spPr>
      </p:pic>
      <p:sp>
        <p:nvSpPr>
          <p:cNvPr id="8" name="คำบรรยายภาพ: วงรี 7">
            <a:extLst>
              <a:ext uri="{FF2B5EF4-FFF2-40B4-BE49-F238E27FC236}">
                <a16:creationId xmlns:a16="http://schemas.microsoft.com/office/drawing/2014/main" id="{968592DA-A1AF-4C9C-BFAE-4D5C86762606}"/>
              </a:ext>
            </a:extLst>
          </p:cNvPr>
          <p:cNvSpPr/>
          <p:nvPr/>
        </p:nvSpPr>
        <p:spPr>
          <a:xfrm>
            <a:off x="295275" y="4819651"/>
            <a:ext cx="2676525" cy="1085850"/>
          </a:xfrm>
          <a:prstGeom prst="wedgeEllipseCallout">
            <a:avLst>
              <a:gd name="adj1" fmla="val 50451"/>
              <a:gd name="adj2" fmla="val -1021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Alpha2 agonist</a:t>
            </a:r>
            <a:endParaRPr lang="th-TH" dirty="0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790CD4A-7865-42D3-9D66-C8D8D3EA42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24685" r="5993" b="3964"/>
          <a:stretch/>
        </p:blipFill>
        <p:spPr>
          <a:xfrm>
            <a:off x="5885144" y="494531"/>
            <a:ext cx="5640104" cy="5687194"/>
          </a:xfrm>
          <a:prstGeom prst="rect">
            <a:avLst/>
          </a:prstGeom>
        </p:spPr>
      </p:pic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50724C38-0036-4B49-AFCF-EA06214EC4C8}"/>
              </a:ext>
            </a:extLst>
          </p:cNvPr>
          <p:cNvCxnSpPr/>
          <p:nvPr/>
        </p:nvCxnSpPr>
        <p:spPr>
          <a:xfrm>
            <a:off x="5600700" y="323850"/>
            <a:ext cx="0" cy="5857875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90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011F92C-FD67-422E-8DA1-64B37CEA9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788"/>
            <a:ext cx="10515600" cy="4906867"/>
          </a:xfrm>
        </p:spPr>
        <p:txBody>
          <a:bodyPr/>
          <a:lstStyle/>
          <a:p>
            <a:r>
              <a:rPr lang="en-US" dirty="0"/>
              <a:t>They </a:t>
            </a:r>
            <a:r>
              <a:rPr lang="en-US" dirty="0">
                <a:solidFill>
                  <a:srgbClr val="FF0000"/>
                </a:solidFill>
              </a:rPr>
              <a:t>did not </a:t>
            </a:r>
            <a:r>
              <a:rPr lang="en-US" dirty="0"/>
              <a:t>assess sedation levels in the PACU</a:t>
            </a:r>
          </a:p>
          <a:p>
            <a:pPr marL="457200" lvl="1" indent="0">
              <a:buNone/>
            </a:pPr>
            <a:r>
              <a:rPr lang="en-US" dirty="0"/>
              <a:t>- May have </a:t>
            </a:r>
            <a:r>
              <a:rPr lang="en-US" dirty="0">
                <a:solidFill>
                  <a:srgbClr val="FF0000"/>
                </a:solidFill>
              </a:rPr>
              <a:t>more sedated and used less fentanyl</a:t>
            </a:r>
          </a:p>
          <a:p>
            <a:r>
              <a:rPr lang="en-US" dirty="0"/>
              <a:t>They only measure pain scores at rest</a:t>
            </a:r>
          </a:p>
          <a:p>
            <a:r>
              <a:rPr lang="en-US" dirty="0"/>
              <a:t>Multimodal analgesia protocol</a:t>
            </a:r>
          </a:p>
          <a:p>
            <a:r>
              <a:rPr lang="en-US" dirty="0"/>
              <a:t>Sample size</a:t>
            </a:r>
          </a:p>
          <a:p>
            <a:pPr marL="0" indent="0">
              <a:buNone/>
            </a:pPr>
            <a:r>
              <a:rPr lang="en-US" dirty="0"/>
              <a:t> 	- The SD did not decrease by 50%</a:t>
            </a:r>
          </a:p>
          <a:p>
            <a:pPr marL="0" indent="0">
              <a:buNone/>
            </a:pPr>
            <a:r>
              <a:rPr lang="en-US" dirty="0"/>
              <a:t>	- may have been to small to adequately explore hypothesis</a:t>
            </a:r>
          </a:p>
          <a:p>
            <a:pPr marL="0" indent="0">
              <a:buNone/>
            </a:pPr>
            <a:r>
              <a:rPr lang="en-US" dirty="0"/>
              <a:t>	- 80% power to detect a 50% decrease in fentanyl consumption</a:t>
            </a:r>
          </a:p>
          <a:p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C565B44-B9F1-405E-AA1D-5D8C3335DCAD}"/>
              </a:ext>
            </a:extLst>
          </p:cNvPr>
          <p:cNvSpPr/>
          <p:nvPr/>
        </p:nvSpPr>
        <p:spPr>
          <a:xfrm>
            <a:off x="4839310" y="451415"/>
            <a:ext cx="2826929" cy="78139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Limitations</a:t>
            </a:r>
            <a:endParaRPr lang="th-TH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34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B5D91D2-AA13-4D90-A7CD-A7092CD5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0225"/>
          </a:xfrm>
        </p:spPr>
        <p:txBody>
          <a:bodyPr/>
          <a:lstStyle/>
          <a:p>
            <a:r>
              <a:rPr lang="en-US" sz="3600" spc="-11" dirty="0"/>
              <a:t> Intraoperative administration of dexmedetomidine   </a:t>
            </a:r>
          </a:p>
          <a:p>
            <a:pPr marL="0" indent="0">
              <a:buNone/>
            </a:pPr>
            <a:r>
              <a:rPr lang="en-US" sz="3600" spc="-11" dirty="0"/>
              <a:t>   </a:t>
            </a:r>
            <a:r>
              <a:rPr lang="en-US" sz="3600" spc="-11" dirty="0">
                <a:solidFill>
                  <a:srgbClr val="FF0000"/>
                </a:solidFill>
              </a:rPr>
              <a:t>reduced fentanyl consumption</a:t>
            </a:r>
            <a:endParaRPr lang="en-US" sz="3600" spc="-11" dirty="0"/>
          </a:p>
          <a:p>
            <a:r>
              <a:rPr lang="en-US" sz="3600" spc="-11" dirty="0"/>
              <a:t> Intraoperative dexmedetomidine may be  a </a:t>
            </a:r>
            <a:r>
              <a:rPr lang="en-US" sz="3600" spc="-11" dirty="0">
                <a:solidFill>
                  <a:srgbClr val="FF0000"/>
                </a:solidFill>
              </a:rPr>
              <a:t>useful   </a:t>
            </a:r>
          </a:p>
          <a:p>
            <a:pPr marL="0" indent="0">
              <a:buNone/>
            </a:pPr>
            <a:r>
              <a:rPr lang="en-US" sz="3600" spc="-11" dirty="0">
                <a:solidFill>
                  <a:srgbClr val="FF0000"/>
                </a:solidFill>
              </a:rPr>
              <a:t>   adjunct in multimodal analgesia protocol for patients     </a:t>
            </a:r>
          </a:p>
          <a:p>
            <a:pPr marL="0" indent="0">
              <a:buNone/>
            </a:pPr>
            <a:r>
              <a:rPr lang="en-US" sz="3600" spc="-11" dirty="0">
                <a:solidFill>
                  <a:srgbClr val="FF0000"/>
                </a:solidFill>
              </a:rPr>
              <a:t>   undergoing TKA with a spinal anesthetic</a:t>
            </a:r>
            <a:endParaRPr lang="en-US" sz="3600" spc="-14" dirty="0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5CB5385-272B-42A6-9F71-E3374E1402AB}"/>
              </a:ext>
            </a:extLst>
          </p:cNvPr>
          <p:cNvSpPr/>
          <p:nvPr/>
        </p:nvSpPr>
        <p:spPr>
          <a:xfrm>
            <a:off x="4558884" y="668866"/>
            <a:ext cx="2937291" cy="78139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56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5FCCDAB-CCF4-4088-8751-B9B9CED9F770}"/>
              </a:ext>
            </a:extLst>
          </p:cNvPr>
          <p:cNvSpPr/>
          <p:nvPr/>
        </p:nvSpPr>
        <p:spPr>
          <a:xfrm>
            <a:off x="3779667" y="611758"/>
            <a:ext cx="5021433" cy="835072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Critical Appraisal : RCT</a:t>
            </a:r>
            <a:endParaRPr lang="th-TH" sz="4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appraise.jpg">
            <a:extLst>
              <a:ext uri="{FF2B5EF4-FFF2-40B4-BE49-F238E27FC236}">
                <a16:creationId xmlns:a16="http://schemas.microsoft.com/office/drawing/2014/main" id="{0ED68BDC-9774-4D29-B8B4-BC080C869D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30936" r="12728" b="29604"/>
          <a:stretch>
            <a:fillRect/>
          </a:stretch>
        </p:blipFill>
        <p:spPr>
          <a:xfrm>
            <a:off x="1902606" y="2575545"/>
            <a:ext cx="8131808" cy="3608849"/>
          </a:xfrm>
          <a:prstGeom prst="rect">
            <a:avLst/>
          </a:prstGeom>
        </p:spPr>
      </p:pic>
      <p:pic>
        <p:nvPicPr>
          <p:cNvPr id="102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939030A-4221-48A5-BE8A-14B6F3EAF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97" y="3541820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2450ACF-296E-4CD9-BFCD-61E8BC0B172A}"/>
              </a:ext>
            </a:extLst>
          </p:cNvPr>
          <p:cNvSpPr/>
          <p:nvPr/>
        </p:nvSpPr>
        <p:spPr>
          <a:xfrm>
            <a:off x="979504" y="1678671"/>
            <a:ext cx="8131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Does this study address a clear question?</a:t>
            </a:r>
            <a:endParaRPr lang="th-TH" dirty="0"/>
          </a:p>
        </p:txBody>
      </p:sp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8211335C-8128-49F6-AB60-85697B40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97" y="410424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68A3C93B-A69E-4AB3-9994-CFD8D0A1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67" y="4696868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5A0EB5B-BB2E-44E3-90C0-9B766BAE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67" y="5346244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512D758-40B7-4BDD-9066-3B788D57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215"/>
            <a:ext cx="10515600" cy="4351338"/>
          </a:xfrm>
        </p:spPr>
        <p:txBody>
          <a:bodyPr/>
          <a:lstStyle/>
          <a:p>
            <a:r>
              <a:rPr lang="en-US" dirty="0"/>
              <a:t>Are the results of this single trial valid?</a:t>
            </a:r>
            <a:endParaRPr lang="th-TH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43B887A-C354-42D9-A739-073708A5DCE4}"/>
              </a:ext>
            </a:extLst>
          </p:cNvPr>
          <p:cNvSpPr/>
          <p:nvPr/>
        </p:nvSpPr>
        <p:spPr>
          <a:xfrm>
            <a:off x="3718632" y="469947"/>
            <a:ext cx="4915444" cy="695096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 descr="appraise2.jpg">
            <a:extLst>
              <a:ext uri="{FF2B5EF4-FFF2-40B4-BE49-F238E27FC236}">
                <a16:creationId xmlns:a16="http://schemas.microsoft.com/office/drawing/2014/main" id="{9E2D1B9C-58D3-464E-BCAF-96643DDA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45142" r="12728" b="10663"/>
          <a:stretch>
            <a:fillRect/>
          </a:stretch>
        </p:blipFill>
        <p:spPr>
          <a:xfrm>
            <a:off x="1777469" y="2512381"/>
            <a:ext cx="8797771" cy="3684233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1E8FEF22-E812-4072-9CDE-C4EF1A96D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62" y="324022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AADD8330-8165-4BCD-AD0B-34C9DF76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62" y="3697111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83B4795-F7D7-4F8E-9011-985755DF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97" y="5327608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52670E89-CF50-4AC0-A505-D3F76CF5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97" y="4593663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01C5ECF-A76C-46DB-BF63-BB9661CB5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results of this single trial valid?</a:t>
            </a:r>
            <a:endParaRPr lang="th-TH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ED1803C-C434-4494-B5D9-537EFBF8DC23}"/>
              </a:ext>
            </a:extLst>
          </p:cNvPr>
          <p:cNvSpPr/>
          <p:nvPr/>
        </p:nvSpPr>
        <p:spPr>
          <a:xfrm>
            <a:off x="3851032" y="527538"/>
            <a:ext cx="4809392" cy="628941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5" descr="Clip_7.jpg">
            <a:extLst>
              <a:ext uri="{FF2B5EF4-FFF2-40B4-BE49-F238E27FC236}">
                <a16:creationId xmlns:a16="http://schemas.microsoft.com/office/drawing/2014/main" id="{28DE3F21-5F9D-4631-A45C-FECD3EDF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26201" r="12728" b="12241"/>
          <a:stretch>
            <a:fillRect/>
          </a:stretch>
        </p:blipFill>
        <p:spPr>
          <a:xfrm>
            <a:off x="1916461" y="2506264"/>
            <a:ext cx="7955507" cy="4071966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DD7DCA64-C5E0-4BAB-A8C8-96D4F611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962" y="324022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97C82DFE-05B5-45B6-BEB1-789479FD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87" y="4260911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B802CD65-0811-4C74-9CFF-2F484E1A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87" y="5521540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82F3A3E-D1A1-43F1-9D20-5E694514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012" y="1759606"/>
            <a:ext cx="9982200" cy="3574393"/>
          </a:xfrm>
        </p:spPr>
        <p:txBody>
          <a:bodyPr>
            <a:normAutofit/>
          </a:bodyPr>
          <a:lstStyle/>
          <a:p>
            <a:r>
              <a:rPr lang="en-US" dirty="0"/>
              <a:t>The purpose of this study</a:t>
            </a:r>
          </a:p>
          <a:p>
            <a:r>
              <a:rPr lang="en-US" sz="2800" dirty="0"/>
              <a:t>To compare the postoperative analgesic effect of an intraoperative infusion of dexmedetomidine or propofol to provide sedation</a:t>
            </a:r>
          </a:p>
          <a:p>
            <a:r>
              <a:rPr lang="en-US" dirty="0"/>
              <a:t>Total knee arthroplasty (</a:t>
            </a:r>
            <a:r>
              <a:rPr lang="en-US" sz="2800" dirty="0"/>
              <a:t>TKA)</a:t>
            </a:r>
            <a:endParaRPr lang="en-US" dirty="0"/>
          </a:p>
          <a:p>
            <a:r>
              <a:rPr lang="en-US" sz="2800" dirty="0"/>
              <a:t>Spinal anesthesia with multimodal postoperative analgesia   regimen</a:t>
            </a:r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36F647F-2F53-418C-B097-5CDFD0645BF5}"/>
              </a:ext>
            </a:extLst>
          </p:cNvPr>
          <p:cNvSpPr/>
          <p:nvPr/>
        </p:nvSpPr>
        <p:spPr>
          <a:xfrm>
            <a:off x="4377216" y="618047"/>
            <a:ext cx="3648264" cy="753326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57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321C313-D60D-44EC-A6B1-7E985C701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results?</a:t>
            </a:r>
            <a:endParaRPr lang="th-TH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7110527-D9BB-45C4-9E1F-CB9F5028A611}"/>
              </a:ext>
            </a:extLst>
          </p:cNvPr>
          <p:cNvSpPr/>
          <p:nvPr/>
        </p:nvSpPr>
        <p:spPr>
          <a:xfrm>
            <a:off x="3859823" y="469946"/>
            <a:ext cx="4845106" cy="72669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4.jpg">
            <a:extLst>
              <a:ext uri="{FF2B5EF4-FFF2-40B4-BE49-F238E27FC236}">
                <a16:creationId xmlns:a16="http://schemas.microsoft.com/office/drawing/2014/main" id="{3723C783-151A-4F5D-90AE-0ED7D0E711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15152" r="12728" b="48545"/>
          <a:stretch>
            <a:fillRect/>
          </a:stretch>
        </p:blipFill>
        <p:spPr>
          <a:xfrm>
            <a:off x="2253609" y="2462187"/>
            <a:ext cx="7769280" cy="3714776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93F360E-A026-4048-8954-E42F2D4D2CF3}"/>
              </a:ext>
            </a:extLst>
          </p:cNvPr>
          <p:cNvSpPr txBox="1"/>
          <p:nvPr/>
        </p:nvSpPr>
        <p:spPr>
          <a:xfrm>
            <a:off x="8474471" y="5024761"/>
            <a:ext cx="69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AC65066-3C7C-4D07-8E1D-A8476BBD80D7}"/>
              </a:ext>
            </a:extLst>
          </p:cNvPr>
          <p:cNvSpPr txBox="1"/>
          <p:nvPr/>
        </p:nvSpPr>
        <p:spPr>
          <a:xfrm>
            <a:off x="8646633" y="3796355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58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EAA07CB-78E9-4C72-B9E6-5DC6162C3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apply these valid, important results to my patients</a:t>
            </a:r>
            <a:r>
              <a:rPr lang="en-US" sz="2600" dirty="0"/>
              <a:t>?</a:t>
            </a:r>
            <a:endParaRPr lang="th-TH" sz="2600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DCA1F0B-148C-4624-939F-08DAFA1B970C}"/>
              </a:ext>
            </a:extLst>
          </p:cNvPr>
          <p:cNvSpPr/>
          <p:nvPr/>
        </p:nvSpPr>
        <p:spPr>
          <a:xfrm>
            <a:off x="3780692" y="504785"/>
            <a:ext cx="4897859" cy="708223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6" descr="5.jpg">
            <a:extLst>
              <a:ext uri="{FF2B5EF4-FFF2-40B4-BE49-F238E27FC236}">
                <a16:creationId xmlns:a16="http://schemas.microsoft.com/office/drawing/2014/main" id="{F959076F-264B-44D7-8926-1C7115ED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27780" r="12728" b="12241"/>
          <a:stretch>
            <a:fillRect/>
          </a:stretch>
        </p:blipFill>
        <p:spPr>
          <a:xfrm>
            <a:off x="2495095" y="2618478"/>
            <a:ext cx="6959623" cy="3850181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0AEC65FE-8B60-4B17-B3F2-BA51F935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01" y="324022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0555EF8A-1C2B-42CB-BEC2-C20629BC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55" y="3812521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AD6CC07-932D-471C-B829-331FA8D4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22" y="5173764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D7C7D647-AB45-45F1-B567-4190F2AD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22" y="5810330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ECDE578B-F828-420E-985E-BA927265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732" y="2623991"/>
            <a:ext cx="5022456" cy="1325563"/>
          </a:xfrm>
        </p:spPr>
        <p:txBody>
          <a:bodyPr>
            <a:normAutofit/>
          </a:bodyPr>
          <a:lstStyle/>
          <a:p>
            <a:r>
              <a:rPr lang="en-US" sz="6600" b="1" dirty="0"/>
              <a:t>Thank you</a:t>
            </a:r>
            <a:endParaRPr lang="th-TH" sz="6600" b="1" dirty="0"/>
          </a:p>
        </p:txBody>
      </p:sp>
    </p:spTree>
    <p:extLst>
      <p:ext uri="{BB962C8B-B14F-4D97-AF65-F5344CB8AC3E}">
        <p14:creationId xmlns:p14="http://schemas.microsoft.com/office/powerpoint/2010/main" val="45444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D61E5B2-091F-4ABA-A334-D1D90264B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852519"/>
            <a:ext cx="9767047" cy="3920751"/>
          </a:xfrm>
        </p:spPr>
        <p:txBody>
          <a:bodyPr/>
          <a:lstStyle/>
          <a:p>
            <a:r>
              <a:rPr lang="en-US" b="1" dirty="0"/>
              <a:t>Hypothesize</a:t>
            </a:r>
          </a:p>
          <a:p>
            <a:pPr marL="0" indent="0">
              <a:buNone/>
            </a:pPr>
            <a:r>
              <a:rPr lang="en-US" dirty="0"/>
              <a:t> 	“Intraoperative sedation with </a:t>
            </a:r>
            <a:r>
              <a:rPr lang="en-US" dirty="0">
                <a:solidFill>
                  <a:srgbClr val="FF0000"/>
                </a:solidFill>
              </a:rPr>
              <a:t>dexmedetomidine</a:t>
            </a:r>
            <a:r>
              <a:rPr lang="en-US" dirty="0"/>
              <a:t> would result in </a:t>
            </a:r>
            <a:r>
              <a:rPr lang="en-US" dirty="0">
                <a:solidFill>
                  <a:srgbClr val="FF0000"/>
                </a:solidFill>
              </a:rPr>
              <a:t>lower 24 and 48-hour postoperative opioid consumption </a:t>
            </a:r>
            <a:r>
              <a:rPr lang="en-US" dirty="0"/>
              <a:t>than intraoperative sedation with </a:t>
            </a:r>
            <a:r>
              <a:rPr lang="en-US" dirty="0">
                <a:solidFill>
                  <a:srgbClr val="FF0000"/>
                </a:solidFill>
              </a:rPr>
              <a:t>propofol</a:t>
            </a:r>
            <a:r>
              <a:rPr lang="en-US" dirty="0"/>
              <a:t>”</a:t>
            </a:r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0235B4A9-C1D4-42D4-866E-4922237105AA}"/>
              </a:ext>
            </a:extLst>
          </p:cNvPr>
          <p:cNvSpPr/>
          <p:nvPr/>
        </p:nvSpPr>
        <p:spPr>
          <a:xfrm>
            <a:off x="4431005" y="708067"/>
            <a:ext cx="3648264" cy="753326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6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00C1F13-85F1-473A-82BA-FC415E85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036" y="1819835"/>
            <a:ext cx="9385314" cy="3218330"/>
          </a:xfrm>
        </p:spPr>
        <p:txBody>
          <a:bodyPr/>
          <a:lstStyle/>
          <a:p>
            <a:pPr marL="0" indent="0">
              <a:buNone/>
            </a:pPr>
            <a:r>
              <a:rPr lang="en-US" sz="3200" b="1" spc="45" dirty="0">
                <a:cs typeface="Arial"/>
              </a:rPr>
              <a:t>Trial Design</a:t>
            </a:r>
          </a:p>
          <a:p>
            <a:r>
              <a:rPr lang="en-US" spc="45" dirty="0">
                <a:cs typeface="Arial"/>
              </a:rPr>
              <a:t>A Randomized Trial</a:t>
            </a:r>
          </a:p>
          <a:p>
            <a:r>
              <a:rPr lang="en-US" spc="-15" dirty="0">
                <a:cs typeface="Arial"/>
              </a:rPr>
              <a:t>Register before enrollment at ClinicalTrials.gov</a:t>
            </a:r>
          </a:p>
          <a:p>
            <a:r>
              <a:rPr lang="en-US" spc="-15" dirty="0">
                <a:cs typeface="Arial"/>
              </a:rPr>
              <a:t>Approved by the institutional review board of Seoul National University </a:t>
            </a:r>
            <a:r>
              <a:rPr lang="en-US" spc="-15" dirty="0" err="1">
                <a:cs typeface="Arial"/>
              </a:rPr>
              <a:t>Bundang</a:t>
            </a:r>
            <a:r>
              <a:rPr lang="en-US" spc="-15" dirty="0">
                <a:cs typeface="Arial"/>
              </a:rPr>
              <a:t> Hospital </a:t>
            </a:r>
          </a:p>
          <a:p>
            <a:r>
              <a:rPr lang="en-US" spc="-15" dirty="0">
                <a:cs typeface="Arial"/>
              </a:rPr>
              <a:t>Informed consent from all participants.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439AB7F-F6D0-4B06-B84E-6D324BE21F11}"/>
              </a:ext>
            </a:extLst>
          </p:cNvPr>
          <p:cNvSpPr/>
          <p:nvPr/>
        </p:nvSpPr>
        <p:spPr>
          <a:xfrm>
            <a:off x="4864421" y="646021"/>
            <a:ext cx="2463158" cy="639854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7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B4812F-BFC3-41DF-9DFF-B2F6E40FD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706" y="1461765"/>
            <a:ext cx="10824882" cy="49748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Patients</a:t>
            </a:r>
            <a:r>
              <a:rPr lang="en-US" dirty="0"/>
              <a:t>: </a:t>
            </a:r>
            <a:r>
              <a:rPr lang="en-US" spc="-50" dirty="0">
                <a:cs typeface="Arial"/>
              </a:rPr>
              <a:t>Adult patients </a:t>
            </a:r>
            <a:r>
              <a:rPr lang="en-US" spc="-75" dirty="0">
                <a:cs typeface="Arial"/>
              </a:rPr>
              <a:t>undergo TKA under spinal anesthesia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Intervention</a:t>
            </a:r>
            <a:r>
              <a:rPr lang="en-US" dirty="0"/>
              <a:t>: Dexmedetomidine infusion</a:t>
            </a:r>
            <a:endParaRPr lang="en-US" spc="-50" dirty="0">
              <a:cs typeface="Arial"/>
            </a:endParaRPr>
          </a:p>
          <a:p>
            <a:pPr marL="0" indent="0">
              <a:buNone/>
            </a:pPr>
            <a:r>
              <a:rPr lang="en-US" b="1" spc="-50" dirty="0">
                <a:cs typeface="Arial"/>
              </a:rPr>
              <a:t>Control</a:t>
            </a:r>
            <a:r>
              <a:rPr lang="en-US" spc="-50" dirty="0">
                <a:cs typeface="Arial"/>
              </a:rPr>
              <a:t>: </a:t>
            </a:r>
            <a:r>
              <a:rPr lang="en-US" spc="-185" dirty="0">
                <a:cs typeface="Arial"/>
              </a:rPr>
              <a:t>Propofol infusion</a:t>
            </a:r>
            <a:endParaRPr lang="en-US" spc="-5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spc="-50" dirty="0">
                <a:cs typeface="Arial"/>
              </a:rPr>
              <a:t>Outcome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pc="-20" dirty="0">
                <a:cs typeface="Arial"/>
              </a:rPr>
              <a:t>	1. Primary outcome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pc="-20" dirty="0">
                <a:cs typeface="Arial"/>
              </a:rPr>
              <a:t>		The </a:t>
            </a:r>
            <a:r>
              <a:rPr lang="en-US" spc="-20" dirty="0">
                <a:solidFill>
                  <a:srgbClr val="FF0000"/>
                </a:solidFill>
                <a:cs typeface="Arial"/>
              </a:rPr>
              <a:t>cumulative amounts of fentanyl </a:t>
            </a:r>
            <a:r>
              <a:rPr lang="en-US" spc="-20" dirty="0">
                <a:cs typeface="Arial"/>
              </a:rPr>
              <a:t>administered via IV 			PCA </a:t>
            </a:r>
            <a:r>
              <a:rPr lang="en-US" spc="-20" dirty="0">
                <a:solidFill>
                  <a:srgbClr val="FF0000"/>
                </a:solidFill>
                <a:cs typeface="Arial"/>
              </a:rPr>
              <a:t>at 24 and 48 hours </a:t>
            </a:r>
            <a:r>
              <a:rPr lang="en-US" spc="-20" dirty="0">
                <a:cs typeface="Arial"/>
              </a:rPr>
              <a:t>postoperatively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pc="-20" dirty="0">
                <a:cs typeface="Arial"/>
              </a:rPr>
              <a:t>	2. Secondary outcome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pc="-20" dirty="0">
                <a:solidFill>
                  <a:srgbClr val="5E5E5E"/>
                </a:solidFill>
                <a:cs typeface="Arial"/>
              </a:rPr>
              <a:t>		</a:t>
            </a:r>
            <a:r>
              <a:rPr lang="en-US" spc="-20" dirty="0">
                <a:cs typeface="Arial"/>
              </a:rPr>
              <a:t>Postoperative NRS at 6, 12, 24 , and 48 hours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pc="-20" dirty="0">
                <a:cs typeface="Arial"/>
              </a:rPr>
              <a:t>		Postoperative use of rescue analgesia and antiemetic drugs</a:t>
            </a:r>
            <a:r>
              <a:rPr lang="en-US" spc="15" dirty="0">
                <a:solidFill>
                  <a:srgbClr val="5E5E5E"/>
                </a:solidFill>
                <a:cs typeface="Arial"/>
              </a:rPr>
              <a:t>			</a:t>
            </a:r>
            <a:endParaRPr lang="th-TH" dirty="0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83CC3726-05F1-49E6-88BD-F965DAFF4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802" y="423582"/>
            <a:ext cx="2360123" cy="731183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6A6FEA2-021E-43CF-B464-54E990D2FA26}"/>
              </a:ext>
            </a:extLst>
          </p:cNvPr>
          <p:cNvSpPr/>
          <p:nvPr/>
        </p:nvSpPr>
        <p:spPr>
          <a:xfrm>
            <a:off x="757518" y="1382494"/>
            <a:ext cx="2903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Participants</a:t>
            </a:r>
            <a:r>
              <a:rPr lang="en-US" sz="4400" dirty="0"/>
              <a:t> </a:t>
            </a:r>
          </a:p>
        </p:txBody>
      </p:sp>
      <p:sp>
        <p:nvSpPr>
          <p:cNvPr id="11" name="ชื่อเรื่อง 3">
            <a:extLst>
              <a:ext uri="{FF2B5EF4-FFF2-40B4-BE49-F238E27FC236}">
                <a16:creationId xmlns:a16="http://schemas.microsoft.com/office/drawing/2014/main" id="{B1DC0692-77D9-497C-9D81-C65C3BD7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399" y="526491"/>
            <a:ext cx="2403101" cy="755462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37E99B36-69C2-4BFE-82B0-C13B935F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444315"/>
            <a:ext cx="9045388" cy="3131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Inclusion criteria</a:t>
            </a:r>
          </a:p>
          <a:p>
            <a:r>
              <a:rPr lang="en-US" dirty="0"/>
              <a:t>Patients scheduled to undergo TKA</a:t>
            </a:r>
          </a:p>
          <a:p>
            <a:r>
              <a:rPr lang="en-US" dirty="0"/>
              <a:t>Age range 20-80 years</a:t>
            </a:r>
          </a:p>
          <a:p>
            <a:r>
              <a:rPr lang="en-US" dirty="0"/>
              <a:t>Planned use of regional anesthesia</a:t>
            </a:r>
          </a:p>
          <a:p>
            <a:r>
              <a:rPr lang="en-US" dirty="0"/>
              <a:t>American Society of Anesthesiologists Physical Status </a:t>
            </a:r>
            <a:r>
              <a:rPr lang="en-US" dirty="0">
                <a:solidFill>
                  <a:srgbClr val="FF0000"/>
                </a:solidFill>
              </a:rPr>
              <a:t>I or II</a:t>
            </a:r>
          </a:p>
          <a:p>
            <a:pPr marL="0" indent="0">
              <a:buNone/>
            </a:pPr>
            <a:r>
              <a:rPr lang="en-US" b="1" dirty="0"/>
              <a:t>   (ASA I or II)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43865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1C789A9F-43B7-45D6-84E9-69ED39FB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576" y="380659"/>
            <a:ext cx="2568123" cy="773016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22842A5-D097-4E4F-A857-A4D8513B80D5}"/>
              </a:ext>
            </a:extLst>
          </p:cNvPr>
          <p:cNvSpPr/>
          <p:nvPr/>
        </p:nvSpPr>
        <p:spPr>
          <a:xfrm>
            <a:off x="684119" y="1153675"/>
            <a:ext cx="2982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Participants</a:t>
            </a:r>
            <a:r>
              <a:rPr lang="en-US" sz="4400" dirty="0"/>
              <a:t> 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68FED75-5A0B-4AA4-9A95-D5E353F4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694" y="2036296"/>
            <a:ext cx="10287001" cy="44917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Exclusion criteria</a:t>
            </a:r>
          </a:p>
          <a:p>
            <a:r>
              <a:rPr lang="en-US" dirty="0"/>
              <a:t>Refuse to participate</a:t>
            </a:r>
          </a:p>
          <a:p>
            <a:r>
              <a:rPr lang="en-US" dirty="0"/>
              <a:t>Contraindication to spinal anesthesia</a:t>
            </a:r>
          </a:p>
          <a:p>
            <a:pPr lvl="1">
              <a:buFontTx/>
              <a:buChar char="-"/>
            </a:pPr>
            <a:r>
              <a:rPr lang="en-US" dirty="0"/>
              <a:t>Refusal</a:t>
            </a:r>
          </a:p>
          <a:p>
            <a:pPr lvl="1">
              <a:buFontTx/>
              <a:buChar char="-"/>
            </a:pPr>
            <a:r>
              <a:rPr lang="en-US" dirty="0"/>
              <a:t>Preexisting hematological disease</a:t>
            </a:r>
          </a:p>
          <a:p>
            <a:pPr lvl="1">
              <a:buFontTx/>
              <a:buChar char="-"/>
            </a:pPr>
            <a:r>
              <a:rPr lang="en-US" dirty="0"/>
              <a:t>Recent medications that may interfere with hemostasis (antiplatelet/anticoagulant)</a:t>
            </a:r>
          </a:p>
          <a:p>
            <a:r>
              <a:rPr lang="en-US" dirty="0"/>
              <a:t>History of hypersensitivity to propofol, dexmedetomidine, or local anesthetics</a:t>
            </a:r>
          </a:p>
          <a:p>
            <a:r>
              <a:rPr lang="en-US" dirty="0"/>
              <a:t>Cardiovascular disease</a:t>
            </a:r>
          </a:p>
          <a:p>
            <a:r>
              <a:rPr lang="en-US" dirty="0"/>
              <a:t>Inability to comprehend the numerical rating scale (NRS)</a:t>
            </a:r>
          </a:p>
          <a:p>
            <a:r>
              <a:rPr lang="en-US" dirty="0"/>
              <a:t>Inability to use an IV patient-controlled analgesia (IV PCA) device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327253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1045</Words>
  <Application>Microsoft Office PowerPoint</Application>
  <PresentationFormat>แบบจอกว้าง</PresentationFormat>
  <Paragraphs>187</Paragraphs>
  <Slides>42</Slides>
  <Notes>7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42</vt:i4>
      </vt:variant>
    </vt:vector>
  </HeadingPairs>
  <TitlesOfParts>
    <vt:vector size="43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METHODS</vt:lpstr>
      <vt:lpstr>METHODS</vt:lpstr>
      <vt:lpstr>METHODS</vt:lpstr>
      <vt:lpstr>METHODS</vt:lpstr>
      <vt:lpstr>METHODS</vt:lpstr>
      <vt:lpstr>Outcome variables</vt:lpstr>
      <vt:lpstr>Sample size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Jornal</dc:title>
  <dc:creator>Atthaya</dc:creator>
  <cp:lastModifiedBy>อัธยา รักสวน</cp:lastModifiedBy>
  <cp:revision>70</cp:revision>
  <dcterms:created xsi:type="dcterms:W3CDTF">2019-10-12T09:20:51Z</dcterms:created>
  <dcterms:modified xsi:type="dcterms:W3CDTF">2020-01-24T14:18:32Z</dcterms:modified>
</cp:coreProperties>
</file>